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29"/>
  </p:notesMasterIdLst>
  <p:sldIdLst>
    <p:sldId id="256" r:id="rId2"/>
    <p:sldId id="279" r:id="rId3"/>
    <p:sldId id="257" r:id="rId4"/>
    <p:sldId id="258" r:id="rId5"/>
    <p:sldId id="259" r:id="rId6"/>
    <p:sldId id="260" r:id="rId7"/>
    <p:sldId id="261" r:id="rId8"/>
    <p:sldId id="262" r:id="rId9"/>
    <p:sldId id="28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80" r:id="rId27"/>
    <p:sldId id="281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000"/>
  </p:normalViewPr>
  <p:slideViewPr>
    <p:cSldViewPr snapToGrid="0">
      <p:cViewPr varScale="1">
        <p:scale>
          <a:sx n="115" d="100"/>
          <a:sy n="115" d="100"/>
        </p:scale>
        <p:origin x="3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C9773-3A4F-3A42-91F0-42748584D999}" type="datetimeFigureOut">
              <a:rPr lang="it-IT" smtClean="0"/>
              <a:t>21/09/2023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02BEE7-34F3-0245-9B3B-74BC5B0E24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1007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76AE6-25AA-AF49-8FAB-39DCE3BCE388}" type="datetime1">
              <a:rPr lang="it-IT" smtClean="0"/>
              <a:t>21/09/2023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A2BB2-296D-0546-B636-06221DF7757B}" type="datetime1">
              <a:rPr lang="it-IT" smtClean="0"/>
              <a:t>21/09/2023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3E725-8C8A-5A4C-9429-C62D3395D720}" type="datetime1">
              <a:rPr lang="it-IT" smtClean="0"/>
              <a:t>21/09/2023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9702B-6482-4243-B9FE-35219AC50BF2}" type="datetime1">
              <a:rPr lang="it-IT" smtClean="0"/>
              <a:t>21/09/2023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101C5-9114-CF41-A448-A800665A2370}" type="datetime1">
              <a:rPr lang="it-IT" smtClean="0"/>
              <a:t>21/09/2023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AC19E-B741-054E-A881-7EB247301BEF}" type="datetime1">
              <a:rPr lang="it-IT" smtClean="0"/>
              <a:t>21/09/2023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2CFCB-C5F8-6940-8B11-241F8421EE26}" type="datetime1">
              <a:rPr lang="it-IT" smtClean="0"/>
              <a:t>21/09/2023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6FE76-510F-B144-9831-70E027E204B9}" type="datetime1">
              <a:rPr lang="it-IT" smtClean="0"/>
              <a:t>21/09/2023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03128-6900-B84F-B7B6-42475F8CD8A6}" type="datetime1">
              <a:rPr lang="it-IT" smtClean="0"/>
              <a:t>21/09/2023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D99E2-4466-4345-916B-6F4942013162}" type="datetime1">
              <a:rPr lang="it-IT" smtClean="0"/>
              <a:t>21/09/2023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26A4B44C-455D-2E47-8DF2-257A93D2958A}" type="datetime1">
              <a:rPr lang="it-IT" smtClean="0"/>
              <a:t>21/09/2023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F61E819B-7F00-2547-96DE-E7D601690B52}" type="datetime1">
              <a:rPr lang="it-IT" smtClean="0"/>
              <a:t>21/09/2023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BCD3F3-B179-AB21-4C07-10F6C698D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it-IT" sz="3600" dirty="0"/>
              <a:t>Processo di </a:t>
            </a:r>
            <a:r>
              <a:rPr lang="it-IT" sz="3600" i="1" dirty="0"/>
              <a:t>Quality Assurance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F2CBF34-6639-0053-DB88-37DBF966B5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4148051"/>
            <a:ext cx="6801612" cy="1812174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t-IT" sz="2800" dirty="0">
                <a:solidFill>
                  <a:srgbClr val="FF0000"/>
                </a:solidFill>
              </a:rPr>
              <a:t>Pontificia Università Urbaniana </a:t>
            </a:r>
          </a:p>
          <a:p>
            <a:r>
              <a:rPr lang="it-IT" sz="2800" dirty="0" smtClean="0">
                <a:solidFill>
                  <a:srgbClr val="FF0000"/>
                </a:solidFill>
              </a:rPr>
              <a:t>Ufficio Qualità </a:t>
            </a:r>
            <a:endParaRPr lang="it-IT" sz="2800" dirty="0">
              <a:solidFill>
                <a:srgbClr val="FF0000"/>
              </a:solidFill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BEDE78E-F9BA-F4E6-0643-FDD54468B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81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5B6A36-BABE-BB6E-D968-A2723E53CE0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dirty="0"/>
              <a:t>1. Autovalutazione: </a:t>
            </a:r>
            <a:r>
              <a:rPr lang="it-IT" dirty="0" err="1"/>
              <a:t>Swot</a:t>
            </a:r>
            <a:r>
              <a:rPr lang="it-IT" dirty="0"/>
              <a:t> &amp; RAV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868E9A8-E53C-81E5-0BAD-9261D6007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0AA55FB6-4F66-B6BA-E0B4-3EE31B777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6514" y="2253343"/>
            <a:ext cx="8153400" cy="4169227"/>
          </a:xfrm>
        </p:spPr>
        <p:txBody>
          <a:bodyPr>
            <a:normAutofit/>
          </a:bodyPr>
          <a:lstStyle/>
          <a:p>
            <a:pPr algn="just"/>
            <a:r>
              <a:rPr lang="it-IT" dirty="0">
                <a:effectLst/>
                <a:latin typeface="Times" pitchFamily="2" charset="0"/>
              </a:rPr>
              <a:t>Il punto di partenza del processo è la </a:t>
            </a:r>
            <a:r>
              <a:rPr lang="it-IT" b="1" dirty="0">
                <a:effectLst/>
                <a:latin typeface="Times" pitchFamily="2" charset="0"/>
              </a:rPr>
              <a:t>VALUTAZIONE INTERNA (AUTOVALUTAZIONE)</a:t>
            </a:r>
            <a:r>
              <a:rPr lang="it-IT" dirty="0">
                <a:effectLst/>
                <a:latin typeface="Times" pitchFamily="2" charset="0"/>
              </a:rPr>
              <a:t> della qualità, attraverso la quale l’Università ha la possibilità di fare un’autovalutazione critica e un esame del lavoro svolto dalle sue diverse Unità, oltre che di conoscere il punto di vista degli studenti e dei destinatari dei servizi offerti.</a:t>
            </a:r>
          </a:p>
          <a:p>
            <a:pPr algn="just"/>
            <a:r>
              <a:rPr lang="it-IT" dirty="0">
                <a:effectLst/>
                <a:latin typeface="Times" pitchFamily="2" charset="0"/>
              </a:rPr>
              <a:t>Il lavoro consiste nella stesura di un </a:t>
            </a:r>
            <a:r>
              <a:rPr lang="it-IT" b="1" dirty="0">
                <a:effectLst/>
                <a:latin typeface="Times" pitchFamily="2" charset="0"/>
              </a:rPr>
              <a:t>Rapporto di autovalutazione / RAV </a:t>
            </a:r>
            <a:r>
              <a:rPr lang="it-IT" dirty="0">
                <a:effectLst/>
                <a:latin typeface="Times" pitchFamily="2" charset="0"/>
              </a:rPr>
              <a:t>che contenga informazioni di natura “percettiva”, cioè su cosa pensa chi vive l’Università relativamente a punti di forza e di debolezza interni, criticità/minacce e aree di eccellenza/opportunità esterne (analisi SWOT*), sia informazioni di carattere oggettivo (i dati statistici presentati negli allegati, le informazioni dei questionari e dei </a:t>
            </a:r>
            <a:r>
              <a:rPr lang="it-IT" i="1" dirty="0">
                <a:effectLst/>
                <a:latin typeface="Times" pitchFamily="2" charset="0"/>
              </a:rPr>
              <a:t>focus group</a:t>
            </a:r>
            <a:r>
              <a:rPr lang="it-IT" dirty="0">
                <a:effectLst/>
                <a:latin typeface="Times" pitchFamily="2" charset="0"/>
              </a:rPr>
              <a:t>). L'accento è posto sulla riflessione, la partecipazione, l’analisi e l’autocritica. (vedi </a:t>
            </a:r>
            <a:r>
              <a:rPr lang="it-IT" i="1" dirty="0">
                <a:effectLst/>
                <a:latin typeface="Times" pitchFamily="2" charset="0"/>
              </a:rPr>
              <a:t>B. Linee Guida per la Valutazione 2019</a:t>
            </a:r>
            <a:r>
              <a:rPr lang="it-IT" dirty="0">
                <a:effectLst/>
                <a:latin typeface="Times" pitchFamily="2" charset="0"/>
              </a:rPr>
              <a:t>). </a:t>
            </a:r>
          </a:p>
          <a:p>
            <a:pPr algn="just"/>
            <a:r>
              <a:rPr lang="it-IT" dirty="0">
                <a:latin typeface="Times" pitchFamily="2" charset="0"/>
              </a:rPr>
              <a:t>* </a:t>
            </a:r>
            <a:r>
              <a:rPr lang="it-IT" b="1" dirty="0" err="1">
                <a:latin typeface="Times" pitchFamily="2" charset="0"/>
              </a:rPr>
              <a:t>S</a:t>
            </a:r>
            <a:r>
              <a:rPr lang="it-IT" dirty="0" err="1">
                <a:latin typeface="Times" pitchFamily="2" charset="0"/>
              </a:rPr>
              <a:t>trenght</a:t>
            </a:r>
            <a:r>
              <a:rPr lang="it-IT" dirty="0">
                <a:latin typeface="Times" pitchFamily="2" charset="0"/>
              </a:rPr>
              <a:t>, </a:t>
            </a:r>
            <a:r>
              <a:rPr lang="it-IT" b="1" dirty="0" err="1">
                <a:latin typeface="Times" pitchFamily="2" charset="0"/>
              </a:rPr>
              <a:t>W</a:t>
            </a:r>
            <a:r>
              <a:rPr lang="it-IT" dirty="0" err="1">
                <a:latin typeface="Times" pitchFamily="2" charset="0"/>
              </a:rPr>
              <a:t>eakedness</a:t>
            </a:r>
            <a:r>
              <a:rPr lang="it-IT" dirty="0">
                <a:latin typeface="Times" pitchFamily="2" charset="0"/>
              </a:rPr>
              <a:t>, </a:t>
            </a:r>
            <a:r>
              <a:rPr lang="it-IT" b="1" dirty="0" err="1">
                <a:latin typeface="Times" pitchFamily="2" charset="0"/>
              </a:rPr>
              <a:t>O</a:t>
            </a:r>
            <a:r>
              <a:rPr lang="it-IT" dirty="0" err="1">
                <a:latin typeface="Times" pitchFamily="2" charset="0"/>
              </a:rPr>
              <a:t>pportunities</a:t>
            </a:r>
            <a:r>
              <a:rPr lang="it-IT" dirty="0">
                <a:latin typeface="Times" pitchFamily="2" charset="0"/>
              </a:rPr>
              <a:t>, </a:t>
            </a:r>
            <a:r>
              <a:rPr lang="it-IT" b="1" dirty="0" err="1">
                <a:latin typeface="Times" pitchFamily="2" charset="0"/>
              </a:rPr>
              <a:t>T</a:t>
            </a:r>
            <a:r>
              <a:rPr lang="it-IT" dirty="0" err="1">
                <a:latin typeface="Times" pitchFamily="2" charset="0"/>
              </a:rPr>
              <a:t>hreats</a:t>
            </a:r>
            <a:r>
              <a:rPr lang="it-IT" dirty="0">
                <a:latin typeface="Times" pitchFamily="2" charset="0"/>
              </a:rPr>
              <a:t> (SWOT)</a:t>
            </a:r>
            <a:endParaRPr lang="it-IT" dirty="0">
              <a:effectLst/>
              <a:latin typeface="Times" pitchFamily="2" charset="0"/>
            </a:endParaRPr>
          </a:p>
          <a:p>
            <a:pPr algn="just"/>
            <a:endParaRPr lang="it-IT" dirty="0">
              <a:effectLst/>
              <a:latin typeface="Times" pitchFamily="2" charset="0"/>
            </a:endParaRPr>
          </a:p>
          <a:p>
            <a:endParaRPr lang="it-IT" dirty="0">
              <a:effectLst/>
              <a:latin typeface="Helvetica" pitchFamily="2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5961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5B6A36-BABE-BB6E-D968-A2723E53CE0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it-IT" dirty="0"/>
              <a:t>2.Valutazione esterna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868E9A8-E53C-81E5-0BAD-9261D6007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0AA55FB6-4F66-B6BA-E0B4-3EE31B777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719213"/>
          </a:xfrm>
        </p:spPr>
        <p:txBody>
          <a:bodyPr>
            <a:normAutofit/>
          </a:bodyPr>
          <a:lstStyle/>
          <a:p>
            <a:pPr algn="just"/>
            <a:r>
              <a:rPr lang="it-IT" sz="2000" dirty="0">
                <a:effectLst/>
                <a:latin typeface="Times" pitchFamily="2" charset="0"/>
              </a:rPr>
              <a:t>Una volta che l’Università ha preparato il Rapporto di autovalutazione / RAV, AVEPRO nomina un gruppo composto da esperti internazionali (</a:t>
            </a:r>
            <a:r>
              <a:rPr lang="it-IT" sz="2000" b="1" dirty="0">
                <a:effectLst/>
                <a:latin typeface="Times" pitchFamily="2" charset="0"/>
              </a:rPr>
              <a:t>Commissione di valutazione</a:t>
            </a:r>
            <a:r>
              <a:rPr lang="it-IT" sz="2000" dirty="0">
                <a:effectLst/>
                <a:latin typeface="Times" pitchFamily="2" charset="0"/>
              </a:rPr>
              <a:t>) che analizzerà il RAV, visiterà l'unità per uno o più giorni (</a:t>
            </a:r>
            <a:r>
              <a:rPr lang="it-IT" sz="2000" i="1" dirty="0">
                <a:effectLst/>
                <a:latin typeface="Times" pitchFamily="2" charset="0"/>
              </a:rPr>
              <a:t>visita esterna</a:t>
            </a:r>
            <a:r>
              <a:rPr lang="it-IT" sz="2000" dirty="0">
                <a:effectLst/>
                <a:latin typeface="Times" pitchFamily="2" charset="0"/>
              </a:rPr>
              <a:t>), e scriverà un Rapporto che sarà pubblicato (</a:t>
            </a:r>
            <a:r>
              <a:rPr lang="it-IT" sz="2000" b="1" dirty="0">
                <a:effectLst/>
                <a:latin typeface="Times" pitchFamily="2" charset="0"/>
              </a:rPr>
              <a:t>Rapporto di valutazione esterna</a:t>
            </a:r>
            <a:r>
              <a:rPr lang="it-IT" sz="2000" dirty="0">
                <a:effectLst/>
                <a:latin typeface="Times" pitchFamily="2" charset="0"/>
              </a:rPr>
              <a:t>);</a:t>
            </a:r>
          </a:p>
          <a:p>
            <a:pPr algn="just"/>
            <a:r>
              <a:rPr lang="it-IT" sz="2000" dirty="0">
                <a:latin typeface="Times" pitchFamily="2" charset="0"/>
              </a:rPr>
              <a:t>I</a:t>
            </a:r>
            <a:r>
              <a:rPr lang="it-IT" sz="2000" dirty="0">
                <a:effectLst/>
                <a:latin typeface="Times" pitchFamily="2" charset="0"/>
              </a:rPr>
              <a:t>l </a:t>
            </a:r>
            <a:r>
              <a:rPr lang="it-IT" sz="2000" b="1" dirty="0">
                <a:effectLst/>
                <a:latin typeface="Times" pitchFamily="2" charset="0"/>
              </a:rPr>
              <a:t>Rapporto di valutazione esterna </a:t>
            </a:r>
            <a:r>
              <a:rPr lang="it-IT" sz="2000" dirty="0">
                <a:effectLst/>
                <a:latin typeface="Times" pitchFamily="2" charset="0"/>
              </a:rPr>
              <a:t>mostrerà l’importanza fondamentale delle politiche istituzionali per la promozione della qualità, e farà raccomandazioni per il miglioramento. Il Rapporto includerà considerazioni relative alla validità e all'esattezza del RAV, verificherà le proposte di sviluppo dell’Istituzione, e fornirà raccomandazioni per ulteriori azioni. </a:t>
            </a:r>
          </a:p>
          <a:p>
            <a:pPr algn="just"/>
            <a:endParaRPr lang="it-IT" sz="2000" dirty="0">
              <a:effectLst/>
              <a:latin typeface="Times" pitchFamily="2" charset="0"/>
            </a:endParaRPr>
          </a:p>
          <a:p>
            <a:pPr algn="just"/>
            <a:endParaRPr lang="it-IT" dirty="0">
              <a:effectLst/>
              <a:latin typeface="Times" pitchFamily="2" charset="0"/>
            </a:endParaRPr>
          </a:p>
          <a:p>
            <a:endParaRPr lang="it-IT" dirty="0">
              <a:effectLst/>
              <a:latin typeface="Helvetica" pitchFamily="2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119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5B6A36-BABE-BB6E-D968-A2723E53C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2651" y="1062663"/>
            <a:ext cx="7729728" cy="1188720"/>
          </a:xfrm>
          <a:solidFill>
            <a:schemeClr val="bg1"/>
          </a:solidFill>
        </p:spPr>
        <p:txBody>
          <a:bodyPr/>
          <a:lstStyle/>
          <a:p>
            <a:r>
              <a:rPr lang="it-IT" dirty="0"/>
              <a:t>3.Piano miglioramento qualità/</a:t>
            </a:r>
            <a:r>
              <a:rPr lang="it-IT" dirty="0" err="1"/>
              <a:t>pmq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868E9A8-E53C-81E5-0BAD-9261D6007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0AA55FB6-4F66-B6BA-E0B4-3EE31B777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719213"/>
          </a:xfrm>
        </p:spPr>
        <p:txBody>
          <a:bodyPr>
            <a:normAutofit/>
          </a:bodyPr>
          <a:lstStyle/>
          <a:p>
            <a:pPr algn="just"/>
            <a:r>
              <a:rPr lang="it-IT" sz="2400" dirty="0" smtClean="0">
                <a:latin typeface="Times" pitchFamily="2" charset="0"/>
              </a:rPr>
              <a:t>Successivamente al Rapporto di Valutazione Esterna l’Università </a:t>
            </a:r>
            <a:r>
              <a:rPr lang="it-IT" sz="2400" dirty="0" smtClean="0">
                <a:solidFill>
                  <a:srgbClr val="FF0000"/>
                </a:solidFill>
                <a:latin typeface="Times" pitchFamily="2" charset="0"/>
              </a:rPr>
              <a:t>valuta</a:t>
            </a:r>
            <a:r>
              <a:rPr lang="it-IT" sz="2400" dirty="0" smtClean="0">
                <a:latin typeface="Times" pitchFamily="2" charset="0"/>
              </a:rPr>
              <a:t> le raccomandazioni della Commissione esterna, </a:t>
            </a:r>
            <a:r>
              <a:rPr lang="it-IT" sz="2400" dirty="0" smtClean="0">
                <a:solidFill>
                  <a:srgbClr val="FF0000"/>
                </a:solidFill>
                <a:latin typeface="Times" pitchFamily="2" charset="0"/>
              </a:rPr>
              <a:t>definisce</a:t>
            </a:r>
            <a:r>
              <a:rPr lang="it-IT" sz="2400" dirty="0" smtClean="0">
                <a:latin typeface="Times" pitchFamily="2" charset="0"/>
              </a:rPr>
              <a:t> gli obiettivi relativi e </a:t>
            </a:r>
            <a:r>
              <a:rPr lang="it-IT" sz="2400" dirty="0" smtClean="0">
                <a:solidFill>
                  <a:srgbClr val="FF0000"/>
                </a:solidFill>
                <a:latin typeface="Times" pitchFamily="2" charset="0"/>
              </a:rPr>
              <a:t>controlla</a:t>
            </a:r>
            <a:r>
              <a:rPr lang="it-IT" sz="2400" dirty="0" smtClean="0">
                <a:latin typeface="Times" pitchFamily="2" charset="0"/>
              </a:rPr>
              <a:t> l’implementazione degli stessi. Per conseguire ciò essa </a:t>
            </a:r>
            <a:r>
              <a:rPr lang="it-IT" sz="2400" dirty="0" smtClean="0">
                <a:effectLst/>
                <a:latin typeface="Times" pitchFamily="2" charset="0"/>
              </a:rPr>
              <a:t>prepara </a:t>
            </a:r>
            <a:r>
              <a:rPr lang="it-IT" sz="2400" dirty="0">
                <a:effectLst/>
                <a:latin typeface="Times" pitchFamily="2" charset="0"/>
              </a:rPr>
              <a:t>un </a:t>
            </a:r>
            <a:r>
              <a:rPr lang="it-IT" sz="2400" b="1" dirty="0">
                <a:effectLst/>
                <a:latin typeface="Times" pitchFamily="2" charset="0"/>
              </a:rPr>
              <a:t>Piano di Miglioramento della Qualità / PMQ </a:t>
            </a:r>
            <a:r>
              <a:rPr lang="it-IT" sz="2400" dirty="0">
                <a:effectLst/>
                <a:latin typeface="Times" pitchFamily="2" charset="0"/>
              </a:rPr>
              <a:t>sulla base del Rapporto di valutazione esterna, </a:t>
            </a:r>
            <a:r>
              <a:rPr lang="it-IT" sz="2400" dirty="0" smtClean="0">
                <a:effectLst/>
                <a:latin typeface="Times" pitchFamily="2" charset="0"/>
              </a:rPr>
              <a:t>mentre l’AVEPRO </a:t>
            </a:r>
            <a:r>
              <a:rPr lang="it-IT" sz="2400" dirty="0">
                <a:effectLst/>
                <a:latin typeface="Times" pitchFamily="2" charset="0"/>
              </a:rPr>
              <a:t>monitora il progresso nella realizzazione del piano.</a:t>
            </a:r>
          </a:p>
          <a:p>
            <a:pPr algn="just"/>
            <a:endParaRPr lang="it-IT" sz="2000" dirty="0">
              <a:effectLst/>
              <a:latin typeface="Times" pitchFamily="2" charset="0"/>
            </a:endParaRPr>
          </a:p>
          <a:p>
            <a:pPr algn="just"/>
            <a:endParaRPr lang="it-IT" dirty="0">
              <a:effectLst/>
              <a:latin typeface="Times" pitchFamily="2" charset="0"/>
            </a:endParaRPr>
          </a:p>
          <a:p>
            <a:endParaRPr lang="it-IT" dirty="0">
              <a:effectLst/>
              <a:latin typeface="Helvetica" pitchFamily="2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4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5B6A36-BABE-BB6E-D968-A2723E53C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2651" y="1062663"/>
            <a:ext cx="7729728" cy="1188720"/>
          </a:xfrm>
          <a:solidFill>
            <a:srgbClr val="0070C0"/>
          </a:solidFill>
        </p:spPr>
        <p:txBody>
          <a:bodyPr/>
          <a:lstStyle/>
          <a:p>
            <a:r>
              <a:rPr lang="it-IT" dirty="0"/>
              <a:t>4. Piano strategico/</a:t>
            </a:r>
            <a:r>
              <a:rPr lang="it-IT" dirty="0" err="1"/>
              <a:t>ps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868E9A8-E53C-81E5-0BAD-9261D6007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0AA55FB6-4F66-B6BA-E0B4-3EE31B777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719213"/>
          </a:xfrm>
        </p:spPr>
        <p:txBody>
          <a:bodyPr>
            <a:normAutofit/>
          </a:bodyPr>
          <a:lstStyle/>
          <a:p>
            <a:pPr algn="just"/>
            <a:r>
              <a:rPr lang="it-IT" sz="2000" dirty="0">
                <a:effectLst/>
                <a:latin typeface="Times" pitchFamily="2" charset="0"/>
              </a:rPr>
              <a:t>l’Istituzione elabora un </a:t>
            </a:r>
            <a:r>
              <a:rPr lang="it-IT" sz="2000" b="1" dirty="0">
                <a:effectLst/>
                <a:latin typeface="Times" pitchFamily="2" charset="0"/>
              </a:rPr>
              <a:t>Piano Strategico/PS </a:t>
            </a:r>
            <a:r>
              <a:rPr lang="it-IT" sz="2000" dirty="0">
                <a:effectLst/>
                <a:latin typeface="Times" pitchFamily="2" charset="0"/>
              </a:rPr>
              <a:t>basandosi sulle linee guida proposte da AVEPRO (vedi </a:t>
            </a:r>
            <a:r>
              <a:rPr lang="it-IT" sz="2000" i="1" dirty="0">
                <a:effectLst/>
                <a:latin typeface="Times" pitchFamily="2" charset="0"/>
              </a:rPr>
              <a:t>D. Linee Guida per la Pianificazione Strategica 2019</a:t>
            </a:r>
            <a:r>
              <a:rPr lang="it-IT" sz="2000" dirty="0">
                <a:effectLst/>
                <a:latin typeface="Times" pitchFamily="2" charset="0"/>
              </a:rPr>
              <a:t>)</a:t>
            </a:r>
          </a:p>
          <a:p>
            <a:pPr algn="just"/>
            <a:r>
              <a:rPr lang="it-IT" sz="2000" dirty="0">
                <a:effectLst/>
                <a:latin typeface="Times" pitchFamily="2" charset="0"/>
              </a:rPr>
              <a:t>• il piano strategico deve essere </a:t>
            </a:r>
            <a:r>
              <a:rPr lang="it-IT" sz="2000" b="1" dirty="0">
                <a:effectLst/>
                <a:latin typeface="Times" pitchFamily="2" charset="0"/>
              </a:rPr>
              <a:t>monitorato ciclicamente </a:t>
            </a:r>
            <a:r>
              <a:rPr lang="it-IT" sz="2000" dirty="0">
                <a:effectLst/>
                <a:latin typeface="Times" pitchFamily="2" charset="0"/>
              </a:rPr>
              <a:t>dall’Istituzione stessa e </a:t>
            </a:r>
            <a:r>
              <a:rPr lang="it-IT" sz="2000" b="1" dirty="0">
                <a:effectLst/>
                <a:latin typeface="Times" pitchFamily="2" charset="0"/>
              </a:rPr>
              <a:t>la sua implementazione avvia di fatto il ciclo successivo di valutazione.</a:t>
            </a:r>
          </a:p>
          <a:p>
            <a:pPr algn="just"/>
            <a:r>
              <a:rPr lang="it-IT" sz="2000" dirty="0">
                <a:effectLst/>
                <a:latin typeface="Times" pitchFamily="2" charset="0"/>
              </a:rPr>
              <a:t>• inizia un </a:t>
            </a:r>
            <a:r>
              <a:rPr lang="it-IT" sz="2000" b="1" dirty="0">
                <a:effectLst/>
                <a:latin typeface="Times" pitchFamily="2" charset="0"/>
              </a:rPr>
              <a:t>nuovo ciclo di valutazione</a:t>
            </a:r>
            <a:r>
              <a:rPr lang="it-IT" sz="2000" dirty="0">
                <a:effectLst/>
                <a:latin typeface="Times" pitchFamily="2" charset="0"/>
              </a:rPr>
              <a:t>: l’Istituzione elabora una nuova analisi SWOT, con particolare riferimento alla realizzazione del piano strategico, che si traduce in concreto nella stesura di </a:t>
            </a:r>
            <a:r>
              <a:rPr lang="it-IT" sz="2000">
                <a:effectLst/>
                <a:latin typeface="Times" pitchFamily="2" charset="0"/>
              </a:rPr>
              <a:t>nuovo RAV.</a:t>
            </a:r>
            <a:endParaRPr lang="it-IT" sz="2000" dirty="0">
              <a:effectLst/>
              <a:latin typeface="Times" pitchFamily="2" charset="0"/>
            </a:endParaRPr>
          </a:p>
          <a:p>
            <a:pPr algn="just"/>
            <a:endParaRPr lang="it-IT" sz="2000" dirty="0">
              <a:effectLst/>
              <a:latin typeface="Times" pitchFamily="2" charset="0"/>
            </a:endParaRPr>
          </a:p>
          <a:p>
            <a:pPr algn="just"/>
            <a:endParaRPr lang="it-IT" dirty="0">
              <a:effectLst/>
              <a:latin typeface="Times" pitchFamily="2" charset="0"/>
            </a:endParaRPr>
          </a:p>
          <a:p>
            <a:endParaRPr lang="it-IT" dirty="0">
              <a:effectLst/>
              <a:latin typeface="Helvetica" pitchFamily="2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7562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5B6A36-BABE-BB6E-D968-A2723E53CE0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dirty="0"/>
              <a:t>Preparazione rapporto di </a:t>
            </a:r>
            <a:r>
              <a:rPr lang="it-IT" dirty="0" smtClean="0"/>
              <a:t>autovalutazione/RAV per la PUU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868E9A8-E53C-81E5-0BAD-9261D6007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0AA55FB6-4F66-B6BA-E0B4-3EE31B777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6514" y="2253343"/>
            <a:ext cx="8153400" cy="4169227"/>
          </a:xfrm>
        </p:spPr>
        <p:txBody>
          <a:bodyPr>
            <a:normAutofit/>
          </a:bodyPr>
          <a:lstStyle/>
          <a:p>
            <a:r>
              <a:rPr lang="it-IT" sz="2000" dirty="0">
                <a:effectLst/>
                <a:latin typeface="Times" pitchFamily="2" charset="0"/>
              </a:rPr>
              <a:t>La preparazione del RAV inizia alcuni mesi prima dell’inizio del processo di autovalutazione con la riunione della Commissione per la qualità per organizzare il processo di autovalutazione dove si stabilisce:</a:t>
            </a:r>
          </a:p>
          <a:p>
            <a:r>
              <a:rPr lang="it-IT" sz="2000" b="1" dirty="0">
                <a:effectLst/>
                <a:latin typeface="Times" pitchFamily="2" charset="0"/>
              </a:rPr>
              <a:t>un calendario di incontri </a:t>
            </a:r>
          </a:p>
          <a:p>
            <a:r>
              <a:rPr lang="it-IT" sz="2000" b="1" dirty="0">
                <a:effectLst/>
                <a:latin typeface="Times" pitchFamily="2" charset="0"/>
              </a:rPr>
              <a:t>la definizione dei tempi e degli attori coinvolti</a:t>
            </a:r>
          </a:p>
          <a:p>
            <a:r>
              <a:rPr lang="it-IT" sz="2000" b="1" dirty="0">
                <a:effectLst/>
                <a:latin typeface="Times" pitchFamily="2" charset="0"/>
              </a:rPr>
              <a:t>l’elaborazione degli strumenti </a:t>
            </a:r>
            <a:r>
              <a:rPr lang="it-IT" sz="2000" dirty="0">
                <a:effectLst/>
                <a:latin typeface="Times" pitchFamily="2" charset="0"/>
              </a:rPr>
              <a:t>ovvero le modalità di raccolta dei vari contributi necessari: </a:t>
            </a:r>
            <a:r>
              <a:rPr lang="it-IT" sz="2000" b="1" i="1" dirty="0">
                <a:effectLst/>
                <a:latin typeface="Times" pitchFamily="2" charset="0"/>
              </a:rPr>
              <a:t>QUESTIONARI e FOCUS GROUPS;</a:t>
            </a:r>
            <a:endParaRPr lang="it-IT" sz="2000" b="1" dirty="0">
              <a:effectLst/>
              <a:latin typeface="Times" pitchFamily="2" charset="0"/>
            </a:endParaRPr>
          </a:p>
          <a:p>
            <a:r>
              <a:rPr lang="it-IT" sz="2000" b="1" dirty="0">
                <a:effectLst/>
                <a:latin typeface="Times" pitchFamily="2" charset="0"/>
              </a:rPr>
              <a:t>l’attribuzione dei compiti </a:t>
            </a:r>
            <a:r>
              <a:rPr lang="it-IT" sz="2000" dirty="0">
                <a:effectLst/>
                <a:latin typeface="Times" pitchFamily="2" charset="0"/>
              </a:rPr>
              <a:t>(all’interno del contesto istituzionale di riferimento) inerenti la raccolta dei vari contributi necessari. </a:t>
            </a:r>
            <a:r>
              <a:rPr lang="it-IT" sz="2000" b="1" dirty="0">
                <a:effectLst/>
                <a:latin typeface="Times" pitchFamily="2" charset="0"/>
              </a:rPr>
              <a:t>(Struttura)</a:t>
            </a:r>
            <a:endParaRPr lang="it-IT" b="1" dirty="0">
              <a:effectLst/>
              <a:latin typeface="Helvetica" pitchFamily="2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2825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5B6A36-BABE-BB6E-D968-A2723E53CE0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dirty="0"/>
              <a:t>Preparazione rapporto di </a:t>
            </a:r>
            <a:r>
              <a:rPr lang="it-IT" dirty="0" smtClean="0"/>
              <a:t>autovalutazione/RAV per la PUU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868E9A8-E53C-81E5-0BAD-9261D6007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0AA55FB6-4F66-B6BA-E0B4-3EE31B777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6514" y="2253343"/>
            <a:ext cx="8153400" cy="4169227"/>
          </a:xfrm>
        </p:spPr>
        <p:txBody>
          <a:bodyPr>
            <a:normAutofit/>
          </a:bodyPr>
          <a:lstStyle/>
          <a:p>
            <a:pPr algn="ctr"/>
            <a:r>
              <a:rPr lang="it-IT" sz="2000" b="1" dirty="0">
                <a:solidFill>
                  <a:srgbClr val="FF0000"/>
                </a:solidFill>
                <a:latin typeface="Times" pitchFamily="2" charset="0"/>
              </a:rPr>
              <a:t>C</a:t>
            </a:r>
            <a:r>
              <a:rPr lang="it-IT" sz="2000" b="1" dirty="0">
                <a:solidFill>
                  <a:srgbClr val="FF0000"/>
                </a:solidFill>
                <a:effectLst/>
                <a:latin typeface="Times" pitchFamily="2" charset="0"/>
              </a:rPr>
              <a:t>alendario degli incontri (orientativo): </a:t>
            </a:r>
          </a:p>
          <a:p>
            <a:r>
              <a:rPr lang="it-IT" sz="2000" b="1" dirty="0">
                <a:effectLst/>
                <a:latin typeface="Times" pitchFamily="2" charset="0"/>
              </a:rPr>
              <a:t>Coordinamento promozione qualità: </a:t>
            </a:r>
            <a:r>
              <a:rPr lang="it-IT" sz="2000" dirty="0" smtClean="0">
                <a:latin typeface="Times" pitchFamily="2" charset="0"/>
              </a:rPr>
              <a:t>almeno </a:t>
            </a:r>
            <a:r>
              <a:rPr lang="it-IT" sz="2000" dirty="0" smtClean="0">
                <a:effectLst/>
                <a:latin typeface="Times" pitchFamily="2" charset="0"/>
              </a:rPr>
              <a:t>4 volte </a:t>
            </a:r>
            <a:r>
              <a:rPr lang="it-IT" sz="2000" dirty="0">
                <a:effectLst/>
                <a:latin typeface="Times" pitchFamily="2" charset="0"/>
              </a:rPr>
              <a:t>tra aprile 2023 e </a:t>
            </a:r>
            <a:r>
              <a:rPr lang="it-IT" sz="2000" dirty="0" smtClean="0">
                <a:latin typeface="Times" pitchFamily="2" charset="0"/>
              </a:rPr>
              <a:t>gennaio</a:t>
            </a:r>
            <a:r>
              <a:rPr lang="it-IT" sz="2000" dirty="0" smtClean="0">
                <a:effectLst/>
                <a:latin typeface="Times" pitchFamily="2" charset="0"/>
              </a:rPr>
              <a:t> </a:t>
            </a:r>
            <a:r>
              <a:rPr lang="it-IT" sz="2000" dirty="0">
                <a:effectLst/>
                <a:latin typeface="Times" pitchFamily="2" charset="0"/>
              </a:rPr>
              <a:t>2024</a:t>
            </a:r>
            <a:r>
              <a:rPr lang="it-IT" sz="2000" dirty="0">
                <a:latin typeface="Times" pitchFamily="2" charset="0"/>
              </a:rPr>
              <a:t>;</a:t>
            </a:r>
          </a:p>
          <a:p>
            <a:r>
              <a:rPr lang="it-IT" sz="2000" b="1" dirty="0">
                <a:effectLst/>
                <a:latin typeface="Times" pitchFamily="2" charset="0"/>
              </a:rPr>
              <a:t>Ufficio Qualità: </a:t>
            </a:r>
            <a:r>
              <a:rPr lang="it-IT" sz="2000" dirty="0">
                <a:effectLst/>
                <a:latin typeface="Times" pitchFamily="2" charset="0"/>
              </a:rPr>
              <a:t>due volte al mese; </a:t>
            </a:r>
          </a:p>
          <a:p>
            <a:r>
              <a:rPr lang="it-IT" sz="2000" b="1" dirty="0">
                <a:latin typeface="Times" pitchFamily="2" charset="0"/>
              </a:rPr>
              <a:t>Focus groups</a:t>
            </a:r>
            <a:r>
              <a:rPr lang="it-IT" sz="2000" dirty="0">
                <a:latin typeface="Times" pitchFamily="2" charset="0"/>
              </a:rPr>
              <a:t>: almeno 4 volte tra aprile 2023 e </a:t>
            </a:r>
            <a:r>
              <a:rPr lang="it-IT" sz="2000" dirty="0" smtClean="0">
                <a:latin typeface="Times" pitchFamily="2" charset="0"/>
              </a:rPr>
              <a:t>gennaio </a:t>
            </a:r>
            <a:r>
              <a:rPr lang="it-IT" sz="2000" dirty="0">
                <a:latin typeface="Times" pitchFamily="2" charset="0"/>
              </a:rPr>
              <a:t>2024; </a:t>
            </a:r>
            <a:endParaRPr lang="it-IT" sz="2000" dirty="0">
              <a:effectLst/>
              <a:latin typeface="Times" pitchFamily="2" charset="0"/>
            </a:endParaRPr>
          </a:p>
          <a:p>
            <a:pPr algn="ctr"/>
            <a:r>
              <a:rPr lang="it-IT" sz="2000" b="1" dirty="0">
                <a:effectLst/>
                <a:latin typeface="Times" pitchFamily="2" charset="0"/>
              </a:rPr>
              <a:t> </a:t>
            </a:r>
            <a:r>
              <a:rPr lang="it-IT" sz="2000" b="1" dirty="0">
                <a:solidFill>
                  <a:srgbClr val="FF0000"/>
                </a:solidFill>
                <a:latin typeface="Times" pitchFamily="2" charset="0"/>
              </a:rPr>
              <a:t>D</a:t>
            </a:r>
            <a:r>
              <a:rPr lang="it-IT" sz="2000" b="1" dirty="0">
                <a:solidFill>
                  <a:srgbClr val="FF0000"/>
                </a:solidFill>
                <a:effectLst/>
                <a:latin typeface="Times" pitchFamily="2" charset="0"/>
              </a:rPr>
              <a:t>efinizione dei tempi e degli attori coinvolti:</a:t>
            </a:r>
          </a:p>
          <a:p>
            <a:pPr algn="just"/>
            <a:r>
              <a:rPr lang="it-IT" sz="2000" b="1" dirty="0">
                <a:latin typeface="Times" pitchFamily="2" charset="0"/>
              </a:rPr>
              <a:t>Periodo di stesura del RAV: </a:t>
            </a:r>
            <a:r>
              <a:rPr lang="it-IT" sz="2000" dirty="0">
                <a:latin typeface="Times" pitchFamily="2" charset="0"/>
              </a:rPr>
              <a:t>a</a:t>
            </a:r>
            <a:r>
              <a:rPr lang="it-IT" sz="2000" dirty="0" smtClean="0">
                <a:latin typeface="Times" pitchFamily="2" charset="0"/>
              </a:rPr>
              <a:t>prile </a:t>
            </a:r>
            <a:r>
              <a:rPr lang="it-IT" sz="2000" dirty="0">
                <a:latin typeface="Times" pitchFamily="2" charset="0"/>
              </a:rPr>
              <a:t>2023 – </a:t>
            </a:r>
            <a:r>
              <a:rPr lang="it-IT" sz="2000" dirty="0" smtClean="0">
                <a:latin typeface="Times" pitchFamily="2" charset="0"/>
              </a:rPr>
              <a:t>gennaio </a:t>
            </a:r>
            <a:r>
              <a:rPr lang="it-IT" sz="2000" dirty="0">
                <a:latin typeface="Times" pitchFamily="2" charset="0"/>
              </a:rPr>
              <a:t>2024</a:t>
            </a:r>
            <a:r>
              <a:rPr lang="it-IT" sz="2000" b="1" dirty="0">
                <a:latin typeface="Times" pitchFamily="2" charset="0"/>
              </a:rPr>
              <a:t>;</a:t>
            </a:r>
          </a:p>
          <a:p>
            <a:pPr algn="just"/>
            <a:r>
              <a:rPr lang="it-IT" sz="2000" b="1" dirty="0">
                <a:latin typeface="Times" pitchFamily="2" charset="0"/>
              </a:rPr>
              <a:t>Attori coinvolti (</a:t>
            </a:r>
            <a:r>
              <a:rPr lang="it-IT" sz="2000" b="1" i="1" dirty="0">
                <a:latin typeface="Times" pitchFamily="2" charset="0"/>
              </a:rPr>
              <a:t>stakeholders</a:t>
            </a:r>
            <a:r>
              <a:rPr lang="it-IT" sz="2000" b="1" dirty="0">
                <a:latin typeface="Times" pitchFamily="2" charset="0"/>
              </a:rPr>
              <a:t>): </a:t>
            </a:r>
            <a:r>
              <a:rPr lang="it-IT" sz="2000" dirty="0">
                <a:latin typeface="Times" pitchFamily="2" charset="0"/>
              </a:rPr>
              <a:t>docenti, studenti, personale non accademico, altri utenti esterni (ex studenti ecc...). </a:t>
            </a:r>
            <a:endParaRPr lang="it-IT" sz="2000" dirty="0">
              <a:effectLst/>
              <a:latin typeface="Times" pitchFamily="2" charset="0"/>
            </a:endParaRPr>
          </a:p>
          <a:p>
            <a:pPr algn="just"/>
            <a:endParaRPr lang="it-IT" sz="2000" b="1" dirty="0">
              <a:effectLst/>
              <a:latin typeface="Times" pitchFamily="2" charset="0"/>
            </a:endParaRPr>
          </a:p>
          <a:p>
            <a:pPr algn="ctr"/>
            <a:endParaRPr lang="it-IT" sz="2000" b="1" dirty="0">
              <a:effectLst/>
              <a:latin typeface="Times" pitchFamily="2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841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5B6A36-BABE-BB6E-D968-A2723E53CE0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dirty="0"/>
              <a:t>Preparazione rapporto di </a:t>
            </a:r>
            <a:r>
              <a:rPr lang="it-IT" dirty="0" smtClean="0"/>
              <a:t>autovalutazione/RAV per la PUU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868E9A8-E53C-81E5-0BAD-9261D6007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0AA55FB6-4F66-B6BA-E0B4-3EE31B777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6514" y="2253343"/>
            <a:ext cx="8153400" cy="41692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000" b="1" dirty="0">
                <a:solidFill>
                  <a:srgbClr val="FF0000"/>
                </a:solidFill>
                <a:latin typeface="Times" pitchFamily="2" charset="0"/>
              </a:rPr>
              <a:t>M</a:t>
            </a:r>
            <a:r>
              <a:rPr lang="it-IT" sz="2000" b="1" dirty="0">
                <a:solidFill>
                  <a:srgbClr val="FF0000"/>
                </a:solidFill>
                <a:effectLst/>
                <a:latin typeface="Times" pitchFamily="2" charset="0"/>
              </a:rPr>
              <a:t>odalità di raccolta dei vari contributi necessari ed elaborazione</a:t>
            </a:r>
          </a:p>
          <a:p>
            <a:pPr marL="0" indent="0" algn="ctr">
              <a:buNone/>
            </a:pPr>
            <a:endParaRPr lang="it-IT" sz="2000" b="1" dirty="0">
              <a:effectLst/>
              <a:latin typeface="Times" pitchFamily="2" charset="0"/>
            </a:endParaRPr>
          </a:p>
          <a:p>
            <a:pPr algn="just"/>
            <a:r>
              <a:rPr lang="it-IT" sz="2000" dirty="0">
                <a:effectLst/>
                <a:latin typeface="Times" pitchFamily="2" charset="0"/>
              </a:rPr>
              <a:t>Il Coordinamento per la qualità raccoglie i dati per l’autovalutazione. Questi sono raggruppabili in tre distinte tipologie: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000" dirty="0">
                <a:effectLst/>
                <a:latin typeface="Times" pitchFamily="2" charset="0"/>
              </a:rPr>
              <a:t>analisi SWOT (riflessione su punti di forza e di debolezza, rischi ed opportunità) (valutazione percettiva)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000" dirty="0">
                <a:effectLst/>
                <a:latin typeface="Times" pitchFamily="2" charset="0"/>
              </a:rPr>
              <a:t>informazioni fornite dagli </a:t>
            </a:r>
            <a:r>
              <a:rPr lang="it-IT" sz="2000" i="1" dirty="0">
                <a:effectLst/>
                <a:latin typeface="Times" pitchFamily="2" charset="0"/>
              </a:rPr>
              <a:t>stakeholders</a:t>
            </a:r>
            <a:r>
              <a:rPr lang="it-IT" sz="2000" dirty="0">
                <a:effectLst/>
                <a:latin typeface="Times" pitchFamily="2" charset="0"/>
              </a:rPr>
              <a:t>, attraverso la compilazione di </a:t>
            </a:r>
            <a:r>
              <a:rPr lang="it-IT" sz="2000" i="1" dirty="0">
                <a:effectLst/>
                <a:latin typeface="Times" pitchFamily="2" charset="0"/>
              </a:rPr>
              <a:t>questionari</a:t>
            </a:r>
            <a:r>
              <a:rPr lang="it-IT" sz="2000" dirty="0">
                <a:effectLst/>
                <a:latin typeface="Times" pitchFamily="2" charset="0"/>
              </a:rPr>
              <a:t> e </a:t>
            </a:r>
            <a:r>
              <a:rPr lang="it-IT" sz="2000" i="1" dirty="0">
                <a:effectLst/>
                <a:latin typeface="Times" pitchFamily="2" charset="0"/>
              </a:rPr>
              <a:t>focus groups </a:t>
            </a:r>
            <a:r>
              <a:rPr lang="it-IT" sz="2000" dirty="0">
                <a:effectLst/>
                <a:latin typeface="Times" pitchFamily="2" charset="0"/>
              </a:rPr>
              <a:t>(valutazione oggettiva)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000" dirty="0">
                <a:effectLst/>
                <a:latin typeface="Times" pitchFamily="2" charset="0"/>
              </a:rPr>
              <a:t>informazioni statistico-numeriche fornite dall’Istituzione (Allegati al RAV).</a:t>
            </a:r>
          </a:p>
          <a:p>
            <a:pPr algn="just"/>
            <a:endParaRPr lang="it-IT" sz="2000" dirty="0">
              <a:effectLst/>
              <a:latin typeface="Times" pitchFamily="2" charset="0"/>
            </a:endParaRPr>
          </a:p>
          <a:p>
            <a:pPr algn="just"/>
            <a:endParaRPr lang="it-IT" sz="2000" dirty="0">
              <a:effectLst/>
              <a:latin typeface="Times" pitchFamily="2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262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5B6A36-BABE-BB6E-D968-A2723E53CE0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dirty="0"/>
              <a:t>Preparazione rapporto di </a:t>
            </a:r>
            <a:r>
              <a:rPr lang="it-IT" dirty="0" smtClean="0"/>
              <a:t>autovalutazione/RAV per la PUU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868E9A8-E53C-81E5-0BAD-9261D6007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0AA55FB6-4F66-B6BA-E0B4-3EE31B777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6514" y="2253343"/>
            <a:ext cx="8153400" cy="41692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000" b="1" dirty="0">
                <a:solidFill>
                  <a:srgbClr val="FF0000"/>
                </a:solidFill>
                <a:effectLst/>
                <a:latin typeface="Times" pitchFamily="2" charset="0"/>
              </a:rPr>
              <a:t>Struttura universitaria impegnata nel processo di </a:t>
            </a:r>
            <a:r>
              <a:rPr lang="it-IT" sz="2000" b="1" i="1" dirty="0">
                <a:solidFill>
                  <a:srgbClr val="FF0000"/>
                </a:solidFill>
                <a:effectLst/>
                <a:latin typeface="Times" pitchFamily="2" charset="0"/>
              </a:rPr>
              <a:t>Quality Assurance (I)</a:t>
            </a:r>
          </a:p>
          <a:p>
            <a:pPr marL="0" indent="0" algn="just">
              <a:buNone/>
            </a:pPr>
            <a:r>
              <a:rPr lang="it-IT" sz="2000" dirty="0">
                <a:effectLst/>
                <a:latin typeface="Times" pitchFamily="2" charset="0"/>
              </a:rPr>
              <a:t>1. </a:t>
            </a:r>
            <a:r>
              <a:rPr lang="it-IT" sz="2000" dirty="0" smtClean="0">
                <a:latin typeface="Times" pitchFamily="2" charset="0"/>
              </a:rPr>
              <a:t>Il</a:t>
            </a:r>
            <a:r>
              <a:rPr lang="it-IT" sz="2000" dirty="0" smtClean="0">
                <a:effectLst/>
                <a:latin typeface="Times" pitchFamily="2" charset="0"/>
              </a:rPr>
              <a:t> </a:t>
            </a:r>
            <a:r>
              <a:rPr lang="it-IT" sz="2000" dirty="0">
                <a:effectLst/>
                <a:latin typeface="Times" pitchFamily="2" charset="0"/>
              </a:rPr>
              <a:t>Coordinamento Universitario per la qualità (art. 29 </a:t>
            </a:r>
            <a:r>
              <a:rPr lang="it-IT" sz="2000" i="1" dirty="0">
                <a:effectLst/>
                <a:latin typeface="Times" pitchFamily="2" charset="0"/>
              </a:rPr>
              <a:t>Statuti Generali</a:t>
            </a:r>
            <a:r>
              <a:rPr lang="it-IT" sz="2000" dirty="0">
                <a:effectLst/>
                <a:latin typeface="Times" pitchFamily="2" charset="0"/>
              </a:rPr>
              <a:t>)</a:t>
            </a:r>
          </a:p>
          <a:p>
            <a:pPr marL="0" indent="0" algn="just">
              <a:buNone/>
            </a:pPr>
            <a:r>
              <a:rPr lang="it-IT" sz="2000" dirty="0">
                <a:latin typeface="Times" pitchFamily="2" charset="0"/>
              </a:rPr>
              <a:t>2. Ufficio qualità (art. 30 </a:t>
            </a:r>
            <a:r>
              <a:rPr lang="it-IT" sz="2000" i="1" dirty="0">
                <a:latin typeface="Times" pitchFamily="2" charset="0"/>
              </a:rPr>
              <a:t>Statuti Generali</a:t>
            </a:r>
            <a:r>
              <a:rPr lang="it-IT" sz="2000" dirty="0">
                <a:latin typeface="Times" pitchFamily="2" charset="0"/>
              </a:rPr>
              <a:t>)</a:t>
            </a:r>
            <a:endParaRPr lang="it-IT" sz="2000" dirty="0">
              <a:effectLst/>
              <a:latin typeface="Times" pitchFamily="2" charset="0"/>
            </a:endParaRPr>
          </a:p>
          <a:p>
            <a:pPr marL="0" indent="0" algn="just">
              <a:buNone/>
            </a:pPr>
            <a:r>
              <a:rPr lang="it-IT" sz="2000" dirty="0">
                <a:effectLst/>
                <a:latin typeface="Times" pitchFamily="2" charset="0"/>
              </a:rPr>
              <a:t>3. Rappresentanti Facoltà Coordinamento (Docente-Studenti)  (RFC): farsi promotori dell’implementazione dell’autovalutazione nelle diverse facoltà e raccogliere i dati da consegnare all’Ufficio qualità.  </a:t>
            </a:r>
          </a:p>
          <a:p>
            <a:pPr marL="0" indent="0" algn="just">
              <a:buNone/>
            </a:pPr>
            <a:r>
              <a:rPr lang="it-IT" sz="2000" dirty="0">
                <a:effectLst/>
                <a:latin typeface="Times" pitchFamily="2" charset="0"/>
              </a:rPr>
              <a:t>4. Dirigenti rappresentanti Unità di Servizio (DRUS): farsi promotori dell’implementazione dell’autovalutazione nelle Unità di loro competenza e raccogliere i dati da consegnare all’Ufficio qualità.  </a:t>
            </a:r>
          </a:p>
          <a:p>
            <a:pPr algn="just"/>
            <a:endParaRPr lang="it-IT" sz="2000" dirty="0">
              <a:effectLst/>
              <a:latin typeface="Times" pitchFamily="2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4116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5B6A36-BABE-BB6E-D968-A2723E53CE0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dirty="0"/>
              <a:t>Preparazione rapporto di autovalutazione/RAV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868E9A8-E53C-81E5-0BAD-9261D6007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0AA55FB6-4F66-B6BA-E0B4-3EE31B777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6514" y="2153411"/>
            <a:ext cx="8153400" cy="47045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1600" b="1" dirty="0">
                <a:solidFill>
                  <a:srgbClr val="FF0000"/>
                </a:solidFill>
                <a:effectLst/>
                <a:latin typeface="Times" pitchFamily="2" charset="0"/>
              </a:rPr>
              <a:t>Struttura universitaria impegnata nel processo di </a:t>
            </a:r>
            <a:r>
              <a:rPr lang="it-IT" sz="1600" b="1" i="1" dirty="0">
                <a:solidFill>
                  <a:srgbClr val="FF0000"/>
                </a:solidFill>
                <a:effectLst/>
                <a:latin typeface="Times" pitchFamily="2" charset="0"/>
              </a:rPr>
              <a:t>Quality Assurance </a:t>
            </a:r>
          </a:p>
          <a:p>
            <a:pPr marL="0" indent="0" algn="ctr">
              <a:buNone/>
            </a:pPr>
            <a:r>
              <a:rPr lang="it-IT" sz="1600" b="1" i="1" dirty="0">
                <a:solidFill>
                  <a:srgbClr val="FF0000"/>
                </a:solidFill>
                <a:latin typeface="Times" pitchFamily="2" charset="0"/>
              </a:rPr>
              <a:t>FOCUS GROUPS per la </a:t>
            </a:r>
            <a:r>
              <a:rPr lang="it-IT" sz="1600" b="1" i="1" dirty="0" smtClean="0">
                <a:solidFill>
                  <a:srgbClr val="FF0000"/>
                </a:solidFill>
                <a:latin typeface="Times" pitchFamily="2" charset="0"/>
              </a:rPr>
              <a:t>raccolta, elaborazione e consegna delle </a:t>
            </a:r>
            <a:r>
              <a:rPr lang="it-IT" sz="1600" b="1" i="1" dirty="0">
                <a:solidFill>
                  <a:srgbClr val="FF0000"/>
                </a:solidFill>
                <a:latin typeface="Times" pitchFamily="2" charset="0"/>
              </a:rPr>
              <a:t>informazioni </a:t>
            </a:r>
            <a:r>
              <a:rPr lang="it-IT" sz="1600" b="1" i="1" dirty="0" smtClean="0">
                <a:solidFill>
                  <a:srgbClr val="FF0000"/>
                </a:solidFill>
                <a:latin typeface="Times" pitchFamily="2" charset="0"/>
              </a:rPr>
              <a:t>all’Ufficio Qualità(II</a:t>
            </a:r>
            <a:r>
              <a:rPr lang="it-IT" sz="1600" b="1" i="1" dirty="0">
                <a:solidFill>
                  <a:srgbClr val="FF0000"/>
                </a:solidFill>
                <a:latin typeface="Times" pitchFamily="2" charset="0"/>
              </a:rPr>
              <a:t>)</a:t>
            </a:r>
            <a:endParaRPr lang="it-IT" sz="1600" b="1" i="1" dirty="0">
              <a:solidFill>
                <a:srgbClr val="FF0000"/>
              </a:solidFill>
              <a:effectLst/>
              <a:latin typeface="Times" pitchFamily="2" charset="0"/>
            </a:endParaRPr>
          </a:p>
          <a:p>
            <a:pPr marL="0" indent="0" algn="just">
              <a:buNone/>
            </a:pPr>
            <a:r>
              <a:rPr lang="it-IT" dirty="0">
                <a:effectLst/>
                <a:latin typeface="Times" pitchFamily="2" charset="0"/>
              </a:rPr>
              <a:t>1</a:t>
            </a:r>
            <a:r>
              <a:rPr lang="it-IT" sz="1600" dirty="0">
                <a:effectLst/>
                <a:latin typeface="Times" pitchFamily="2" charset="0"/>
              </a:rPr>
              <a:t>. </a:t>
            </a:r>
            <a:r>
              <a:rPr lang="it-IT" sz="1600" dirty="0" smtClean="0">
                <a:effectLst/>
                <a:latin typeface="Times" pitchFamily="2" charset="0"/>
              </a:rPr>
              <a:t> Autorità </a:t>
            </a:r>
            <a:r>
              <a:rPr lang="it-IT" sz="1600" dirty="0">
                <a:effectLst/>
                <a:latin typeface="Times" pitchFamily="2" charset="0"/>
              </a:rPr>
              <a:t>Dirigenti Coordinamento (ADC);</a:t>
            </a:r>
          </a:p>
          <a:p>
            <a:pPr marL="0" indent="0" algn="just">
              <a:buNone/>
            </a:pPr>
            <a:r>
              <a:rPr lang="it-IT" sz="1600" dirty="0">
                <a:latin typeface="Times" pitchFamily="2" charset="0"/>
              </a:rPr>
              <a:t>2.  Rappresentanti Facoltà Coordinamento (Professore-Studenti) (RFC);</a:t>
            </a:r>
            <a:endParaRPr lang="it-IT" sz="1600" dirty="0">
              <a:effectLst/>
              <a:latin typeface="Times" pitchFamily="2" charset="0"/>
            </a:endParaRPr>
          </a:p>
          <a:p>
            <a:pPr marL="0" indent="0" algn="just">
              <a:buNone/>
            </a:pPr>
            <a:r>
              <a:rPr lang="it-IT" sz="1600" dirty="0">
                <a:effectLst/>
                <a:latin typeface="Times" pitchFamily="2" charset="0"/>
              </a:rPr>
              <a:t>3. Dirigenti Rappresentanti Unità Servizio (DRUS);</a:t>
            </a:r>
          </a:p>
          <a:p>
            <a:pPr marL="0" indent="0" algn="just">
              <a:buNone/>
            </a:pPr>
            <a:r>
              <a:rPr lang="it-IT" sz="1600" dirty="0">
                <a:latin typeface="Times" pitchFamily="2" charset="0"/>
              </a:rPr>
              <a:t>4. Docenti Stabili Facoltà (DSF);</a:t>
            </a:r>
          </a:p>
          <a:p>
            <a:pPr marL="0" indent="0" algn="just">
              <a:buNone/>
            </a:pPr>
            <a:r>
              <a:rPr lang="it-IT" sz="1600" dirty="0">
                <a:latin typeface="Times" pitchFamily="2" charset="0"/>
              </a:rPr>
              <a:t>5. Docenti Stabili Istituto (DSI);</a:t>
            </a:r>
          </a:p>
          <a:p>
            <a:pPr marL="0" indent="0" algn="just">
              <a:buNone/>
            </a:pPr>
            <a:r>
              <a:rPr lang="it-IT" sz="1600" dirty="0">
                <a:latin typeface="Times" pitchFamily="2" charset="0"/>
              </a:rPr>
              <a:t>6</a:t>
            </a:r>
            <a:r>
              <a:rPr lang="it-IT" sz="1600" dirty="0">
                <a:effectLst/>
                <a:latin typeface="Times" pitchFamily="2" charset="0"/>
              </a:rPr>
              <a:t>. Centro Studi Cinese (CSC);</a:t>
            </a:r>
          </a:p>
          <a:p>
            <a:pPr marL="0" indent="0" algn="just">
              <a:buNone/>
            </a:pPr>
            <a:r>
              <a:rPr lang="it-IT" sz="1600" dirty="0">
                <a:latin typeface="Times" pitchFamily="2" charset="0"/>
              </a:rPr>
              <a:t>7. Dipartimento Lingue (DL</a:t>
            </a:r>
            <a:r>
              <a:rPr lang="it-IT" sz="1600" dirty="0" smtClean="0">
                <a:latin typeface="Times" pitchFamily="2" charset="0"/>
              </a:rPr>
              <a:t>);</a:t>
            </a:r>
          </a:p>
          <a:p>
            <a:pPr marL="0" indent="0" algn="just">
              <a:buNone/>
            </a:pPr>
            <a:r>
              <a:rPr lang="it-IT" sz="1600" dirty="0" smtClean="0">
                <a:effectLst/>
                <a:latin typeface="Times" pitchFamily="2" charset="0"/>
              </a:rPr>
              <a:t>8. </a:t>
            </a:r>
            <a:r>
              <a:rPr lang="it-IT" sz="1600" i="1" dirty="0" err="1" smtClean="0">
                <a:effectLst/>
                <a:latin typeface="Times" pitchFamily="2" charset="0"/>
              </a:rPr>
              <a:t>Omnes</a:t>
            </a:r>
            <a:r>
              <a:rPr lang="it-IT" sz="1600" i="1" dirty="0" smtClean="0">
                <a:effectLst/>
                <a:latin typeface="Times" pitchFamily="2" charset="0"/>
              </a:rPr>
              <a:t> </a:t>
            </a:r>
            <a:r>
              <a:rPr lang="it-IT" sz="1600" i="1" dirty="0" err="1" smtClean="0">
                <a:effectLst/>
                <a:latin typeface="Times" pitchFamily="2" charset="0"/>
              </a:rPr>
              <a:t>Gentes</a:t>
            </a:r>
            <a:r>
              <a:rPr lang="it-IT" sz="1600" i="1" dirty="0" smtClean="0">
                <a:effectLst/>
                <a:latin typeface="Times" pitchFamily="2" charset="0"/>
              </a:rPr>
              <a:t> </a:t>
            </a:r>
            <a:r>
              <a:rPr lang="it-IT" sz="1600" dirty="0" smtClean="0">
                <a:effectLst/>
                <a:latin typeface="Times" pitchFamily="2" charset="0"/>
              </a:rPr>
              <a:t>(OG);</a:t>
            </a:r>
          </a:p>
          <a:p>
            <a:pPr marL="0" indent="0" algn="just">
              <a:buNone/>
            </a:pPr>
            <a:r>
              <a:rPr lang="it-IT" sz="1600" dirty="0" smtClean="0">
                <a:latin typeface="Times" pitchFamily="2" charset="0"/>
              </a:rPr>
              <a:t>9. Ufficio Qualità (UQ);</a:t>
            </a:r>
          </a:p>
          <a:p>
            <a:pPr marL="0" indent="0" algn="just">
              <a:buNone/>
            </a:pPr>
            <a:r>
              <a:rPr lang="it-IT" sz="1600" dirty="0" smtClean="0">
                <a:latin typeface="Times" pitchFamily="2" charset="0"/>
              </a:rPr>
              <a:t>10. Dicastero Evangelizzazione (DE).</a:t>
            </a:r>
          </a:p>
          <a:p>
            <a:pPr marL="0" indent="0" algn="just">
              <a:buNone/>
            </a:pPr>
            <a:endParaRPr lang="it-IT" sz="1600" dirty="0" smtClean="0">
              <a:latin typeface="Times" pitchFamily="2" charset="0"/>
            </a:endParaRPr>
          </a:p>
          <a:p>
            <a:pPr marL="0" indent="0" algn="just">
              <a:buNone/>
            </a:pPr>
            <a:endParaRPr lang="it-IT" dirty="0">
              <a:effectLst/>
              <a:latin typeface="Times" pitchFamily="2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3037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5B6A36-BABE-BB6E-D968-A2723E53CE0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dirty="0"/>
              <a:t>Preparazione rapporto di </a:t>
            </a:r>
            <a:r>
              <a:rPr lang="it-IT" dirty="0" smtClean="0"/>
              <a:t>autovalutazione/RAV Per la PUU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868E9A8-E53C-81E5-0BAD-9261D6007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0AA55FB6-4F66-B6BA-E0B4-3EE31B777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6514" y="2253343"/>
            <a:ext cx="8153400" cy="416922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sz="2000" b="1" dirty="0">
                <a:solidFill>
                  <a:srgbClr val="FF0000"/>
                </a:solidFill>
                <a:effectLst/>
                <a:latin typeface="Times" pitchFamily="2" charset="0"/>
              </a:rPr>
              <a:t>Struttura universitaria impegnata nel processo di </a:t>
            </a:r>
            <a:r>
              <a:rPr lang="it-IT" sz="2000" b="1" i="1" dirty="0">
                <a:solidFill>
                  <a:srgbClr val="FF0000"/>
                </a:solidFill>
                <a:effectLst/>
                <a:latin typeface="Times" pitchFamily="2" charset="0"/>
              </a:rPr>
              <a:t>Quality Assurance: </a:t>
            </a:r>
          </a:p>
          <a:p>
            <a:pPr marL="0" indent="0" algn="ctr">
              <a:buNone/>
            </a:pPr>
            <a:r>
              <a:rPr lang="it-IT" sz="2000" b="1" i="1" dirty="0">
                <a:solidFill>
                  <a:srgbClr val="FF0000"/>
                </a:solidFill>
                <a:latin typeface="Times" pitchFamily="2" charset="0"/>
              </a:rPr>
              <a:t>QUESTIONARI per la raccolta delle informazioni e INFORMAZIONI STATISTICHE (III)</a:t>
            </a:r>
            <a:endParaRPr lang="it-IT" sz="2000" b="1" i="1" dirty="0">
              <a:solidFill>
                <a:srgbClr val="FF0000"/>
              </a:solidFill>
              <a:effectLst/>
              <a:latin typeface="Times" pitchFamily="2" charset="0"/>
            </a:endParaRPr>
          </a:p>
          <a:p>
            <a:pPr marL="457200" indent="-457200" algn="just">
              <a:buAutoNum type="arabicPeriod"/>
            </a:pPr>
            <a:r>
              <a:rPr lang="it-IT" sz="2000" dirty="0">
                <a:effectLst/>
                <a:latin typeface="Times" pitchFamily="2" charset="0"/>
              </a:rPr>
              <a:t>Ufficio qualità per la somministrazione dei QUESTIONARI. I questionari sono anonimi e verranno sottoposti a docenti, studenti e staff (amministrativo e non). Essi tratteranno i seguenti argomenti: didattica, ricerca, soddisfazione rispetto ai servizi.</a:t>
            </a:r>
          </a:p>
          <a:p>
            <a:pPr marL="457200" indent="-457200" algn="just">
              <a:buAutoNum type="arabicPeriod"/>
            </a:pPr>
            <a:r>
              <a:rPr lang="it-IT" sz="2000" dirty="0">
                <a:effectLst/>
                <a:latin typeface="Times" pitchFamily="2" charset="0"/>
              </a:rPr>
              <a:t>Ufficio qualità per la </a:t>
            </a:r>
            <a:r>
              <a:rPr lang="it-IT" sz="2000" i="1" dirty="0">
                <a:latin typeface="Times" pitchFamily="2" charset="0"/>
              </a:rPr>
              <a:t>G</a:t>
            </a:r>
            <a:r>
              <a:rPr lang="it-IT" sz="2000" i="1" dirty="0">
                <a:effectLst/>
                <a:latin typeface="Times" pitchFamily="2" charset="0"/>
              </a:rPr>
              <a:t>uida </a:t>
            </a:r>
            <a:r>
              <a:rPr lang="it-IT" sz="2000" i="1" dirty="0">
                <a:latin typeface="Times" pitchFamily="2" charset="0"/>
              </a:rPr>
              <a:t>O</a:t>
            </a:r>
            <a:r>
              <a:rPr lang="it-IT" sz="2000" i="1" dirty="0">
                <a:effectLst/>
                <a:latin typeface="Times" pitchFamily="2" charset="0"/>
              </a:rPr>
              <a:t>perativa </a:t>
            </a:r>
            <a:r>
              <a:rPr lang="it-IT" sz="2000" dirty="0">
                <a:effectLst/>
                <a:latin typeface="Times" pitchFamily="2" charset="0"/>
              </a:rPr>
              <a:t>da consegnare ai Focus groups;</a:t>
            </a:r>
          </a:p>
          <a:p>
            <a:pPr marL="457200" indent="-457200" algn="just">
              <a:buAutoNum type="arabicPeriod"/>
            </a:pPr>
            <a:r>
              <a:rPr lang="it-IT" sz="2000" dirty="0">
                <a:latin typeface="Times" pitchFamily="2" charset="0"/>
              </a:rPr>
              <a:t>L’Ufficio qualità elaborerà le informazioni statistiche-numeriche relative all’Università</a:t>
            </a:r>
            <a:r>
              <a:rPr lang="it-IT" sz="2000" dirty="0" smtClean="0">
                <a:latin typeface="Times" pitchFamily="2" charset="0"/>
              </a:rPr>
              <a:t>.</a:t>
            </a:r>
          </a:p>
          <a:p>
            <a:pPr marL="457200" indent="-457200" algn="just">
              <a:buAutoNum type="arabicPeriod"/>
            </a:pPr>
            <a:r>
              <a:rPr lang="it-IT" sz="2000" dirty="0" smtClean="0">
                <a:effectLst/>
                <a:latin typeface="Times" pitchFamily="2" charset="0"/>
              </a:rPr>
              <a:t>I Consigli di facoltà/Istituto elaboreranno il RAV di facoltà tenendo conto del lavoro del </a:t>
            </a:r>
            <a:r>
              <a:rPr lang="it-IT" sz="2000" i="1" dirty="0" smtClean="0">
                <a:effectLst/>
                <a:latin typeface="Times" pitchFamily="2" charset="0"/>
              </a:rPr>
              <a:t>Focus </a:t>
            </a:r>
            <a:r>
              <a:rPr lang="it-IT" sz="2000" i="1" dirty="0" err="1" smtClean="0">
                <a:effectLst/>
                <a:latin typeface="Times" pitchFamily="2" charset="0"/>
              </a:rPr>
              <a:t>group</a:t>
            </a:r>
            <a:r>
              <a:rPr lang="it-IT" sz="2000" i="1" dirty="0" smtClean="0">
                <a:effectLst/>
                <a:latin typeface="Times" pitchFamily="2" charset="0"/>
              </a:rPr>
              <a:t> </a:t>
            </a:r>
            <a:r>
              <a:rPr lang="it-IT" sz="2000" dirty="0" smtClean="0">
                <a:effectLst/>
                <a:latin typeface="Times" pitchFamily="2" charset="0"/>
              </a:rPr>
              <a:t>(DSF/DSI). </a:t>
            </a:r>
            <a:endParaRPr lang="it-IT" sz="2000" dirty="0">
              <a:effectLst/>
              <a:latin typeface="Times" pitchFamily="2" charset="0"/>
            </a:endParaRPr>
          </a:p>
          <a:p>
            <a:pPr marL="0" indent="0" algn="just">
              <a:buNone/>
            </a:pPr>
            <a:endParaRPr lang="it-IT" sz="2000" dirty="0">
              <a:effectLst/>
              <a:latin typeface="Times" pitchFamily="2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8977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7FF096-8601-71B3-1C12-B7DA8C68B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119" y="997528"/>
            <a:ext cx="5641851" cy="2387798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it-IT" dirty="0" smtClean="0"/>
              <a:t>Coordinamento Qualità</a:t>
            </a:r>
            <a:br>
              <a:rPr lang="it-IT" dirty="0" smtClean="0"/>
            </a:br>
            <a:r>
              <a:rPr lang="it-IT" dirty="0" smtClean="0"/>
              <a:t>PUU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8A3FB60-96BA-54B4-CB2E-666C36F20665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3"/>
          </a:solidFill>
        </p:spPr>
        <p:txBody>
          <a:bodyPr/>
          <a:lstStyle/>
          <a:p>
            <a:pPr marL="457200" indent="-457200">
              <a:buAutoNum type="arabicPeriod"/>
            </a:pPr>
            <a:r>
              <a:rPr lang="it-IT" dirty="0">
                <a:latin typeface="Segoe Script" panose="030B0504020000000003" pitchFamily="66" charset="0"/>
              </a:rPr>
              <a:t>INTRODUZIONE</a:t>
            </a:r>
          </a:p>
          <a:p>
            <a:pPr marL="457200" indent="-457200">
              <a:buAutoNum type="arabicPeriod"/>
            </a:pPr>
            <a:r>
              <a:rPr lang="it-IT" dirty="0">
                <a:latin typeface="Segoe Script" panose="030B0504020000000003" pitchFamily="66" charset="0"/>
              </a:rPr>
              <a:t>PROCESSO DI VALUTAZIONE</a:t>
            </a:r>
          </a:p>
          <a:p>
            <a:pPr marL="0" indent="0">
              <a:buNone/>
            </a:pPr>
            <a:r>
              <a:rPr lang="it-IT" dirty="0">
                <a:latin typeface="Segoe Script" panose="030B0504020000000003" pitchFamily="66" charset="0"/>
              </a:rPr>
              <a:t>	a. Autovalutazione</a:t>
            </a:r>
          </a:p>
          <a:p>
            <a:pPr marL="0" indent="0">
              <a:buNone/>
            </a:pPr>
            <a:r>
              <a:rPr lang="it-IT" dirty="0">
                <a:latin typeface="Segoe Script" panose="030B0504020000000003" pitchFamily="66" charset="0"/>
              </a:rPr>
              <a:t>	b. Valutazione esterna</a:t>
            </a:r>
          </a:p>
          <a:p>
            <a:pPr marL="0" indent="0">
              <a:buNone/>
            </a:pPr>
            <a:r>
              <a:rPr lang="it-IT" dirty="0">
                <a:latin typeface="Segoe Script" panose="030B0504020000000003" pitchFamily="66" charset="0"/>
              </a:rPr>
              <a:t>	c. PMQ </a:t>
            </a:r>
          </a:p>
          <a:p>
            <a:pPr marL="0" indent="0">
              <a:buNone/>
            </a:pPr>
            <a:r>
              <a:rPr lang="it-IT" dirty="0">
                <a:latin typeface="Segoe Script" panose="030B0504020000000003" pitchFamily="66" charset="0"/>
              </a:rPr>
              <a:t>	d. PS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it-IT" dirty="0">
                <a:latin typeface="Segoe Script" panose="030B0504020000000003" pitchFamily="66" charset="0"/>
              </a:rPr>
              <a:t>PREPARAZIONE RAV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it-IT" dirty="0">
                <a:latin typeface="Segoe Script" panose="030B0504020000000003" pitchFamily="66" charset="0"/>
              </a:rPr>
              <a:t>ELABORAZIONE RAV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it-IT" dirty="0">
                <a:latin typeface="Segoe Script" panose="030B0504020000000003" pitchFamily="66" charset="0"/>
              </a:rPr>
              <a:t>DISTRIBUZIONE MATERIALE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it-IT" dirty="0">
                <a:latin typeface="Segoe Script" panose="030B0504020000000003" pitchFamily="66" charset="0"/>
              </a:rPr>
              <a:t>TEMPIFICAZIONE ATTIVITA’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DDEFBFF-725E-771C-BAD8-BCD885B94E1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266A44F-B714-9E67-6364-3ACCB50E6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2</a:t>
            </a:fld>
            <a:endParaRPr lang="en-US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119" y="3549918"/>
            <a:ext cx="5641852" cy="3141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33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5B6A36-BABE-BB6E-D968-A2723E53CE0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dirty="0"/>
              <a:t>Elaborazione rapporto di </a:t>
            </a:r>
            <a:r>
              <a:rPr lang="it-IT" dirty="0" smtClean="0"/>
              <a:t>autovalutazione/RAV per la PUU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868E9A8-E53C-81E5-0BAD-9261D6007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0AA55FB6-4F66-B6BA-E0B4-3EE31B777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6514" y="2253343"/>
            <a:ext cx="8153400" cy="4169227"/>
          </a:xfrm>
        </p:spPr>
        <p:txBody>
          <a:bodyPr>
            <a:normAutofit/>
          </a:bodyPr>
          <a:lstStyle/>
          <a:p>
            <a:pPr algn="just"/>
            <a:r>
              <a:rPr lang="it-IT" sz="2000" dirty="0">
                <a:effectLst/>
                <a:latin typeface="Times" pitchFamily="2" charset="0"/>
              </a:rPr>
              <a:t>Una volta completato il processo di valutazione interna della qualità, i risultati vengono riportati in un RAV (che è una sintesi scritta dell’intero processo effettuato dall’Istituzione) redatto seguendo le Linee Guida di AVEPRO.</a:t>
            </a:r>
          </a:p>
          <a:p>
            <a:pPr algn="just"/>
            <a:r>
              <a:rPr lang="it-IT" sz="2000" dirty="0">
                <a:effectLst/>
                <a:latin typeface="Times" pitchFamily="2" charset="0"/>
              </a:rPr>
              <a:t>Il RAV è un documento di fondamentale importanza per </a:t>
            </a:r>
            <a:r>
              <a:rPr lang="it-IT" sz="2000" dirty="0" smtClean="0">
                <a:effectLst/>
                <a:latin typeface="Times" pitchFamily="2" charset="0"/>
              </a:rPr>
              <a:t>l’Università </a:t>
            </a:r>
            <a:r>
              <a:rPr lang="it-IT" sz="2000" dirty="0">
                <a:effectLst/>
                <a:latin typeface="Times" pitchFamily="2" charset="0"/>
              </a:rPr>
              <a:t>(e per il processo di valutazione della qualità), in quanto ne riporta nel dettaglio il lavoro e le attività ponendo particolare attenzione su riflessione, analisi ed autocritica costruttiva.</a:t>
            </a:r>
          </a:p>
          <a:p>
            <a:pPr marL="0" indent="0" algn="just">
              <a:buNone/>
            </a:pPr>
            <a:endParaRPr lang="it-IT" sz="2000" dirty="0">
              <a:effectLst/>
              <a:latin typeface="Times" pitchFamily="2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9152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5B6A36-BABE-BB6E-D968-A2723E53CE0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dirty="0"/>
              <a:t>Elaborazione rapporto di </a:t>
            </a:r>
            <a:r>
              <a:rPr lang="it-IT" dirty="0" smtClean="0"/>
              <a:t>autovalutazione/RAV per la PUU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868E9A8-E53C-81E5-0BAD-9261D6007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0AA55FB6-4F66-B6BA-E0B4-3EE31B777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6514" y="2253343"/>
            <a:ext cx="8153400" cy="41692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000" dirty="0">
                <a:solidFill>
                  <a:srgbClr val="FF0000"/>
                </a:solidFill>
                <a:effectLst/>
                <a:latin typeface="Times" pitchFamily="2" charset="0"/>
              </a:rPr>
              <a:t>Il RAV</a:t>
            </a:r>
          </a:p>
          <a:p>
            <a:pPr algn="just"/>
            <a:r>
              <a:rPr lang="it-IT" sz="2000" dirty="0">
                <a:effectLst/>
                <a:latin typeface="Times" pitchFamily="2" charset="0"/>
              </a:rPr>
              <a:t>presenta informazioni dettagliate sull’Università, sulla sua missione, sulle sue funzioni ed attività, e sulla percezione condivisa del personale e degli studenti circa il loro ruolo non solo all’interno ma anche in funzione dello sviluppo sociale e culturale e, dove appropriato, della comunità internazionale;</a:t>
            </a:r>
          </a:p>
          <a:p>
            <a:pPr algn="just"/>
            <a:r>
              <a:rPr lang="it-IT" sz="2000" dirty="0">
                <a:effectLst/>
                <a:latin typeface="Times" pitchFamily="2" charset="0"/>
              </a:rPr>
              <a:t>offre un breve ma completo resoconto della visione che l’Università ha dei suoi obiettivi strategici e della capacità di portarli a termine;</a:t>
            </a:r>
          </a:p>
          <a:p>
            <a:pPr algn="just"/>
            <a:r>
              <a:rPr lang="it-IT" sz="2000" dirty="0">
                <a:effectLst/>
                <a:latin typeface="Times" pitchFamily="2" charset="0"/>
              </a:rPr>
              <a:t>mostra i sistemi e le procedure di qualità già in vigore e permette una valutazione della loro efficacia;</a:t>
            </a:r>
          </a:p>
          <a:p>
            <a:pPr algn="just"/>
            <a:r>
              <a:rPr lang="it-IT" sz="2000" dirty="0">
                <a:effectLst/>
                <a:latin typeface="Times" pitchFamily="2" charset="0"/>
              </a:rPr>
              <a:t>offre una completa autoanalisi critica delle attività dell’Università.</a:t>
            </a:r>
          </a:p>
          <a:p>
            <a:pPr marL="0" indent="0" algn="just">
              <a:buNone/>
            </a:pPr>
            <a:endParaRPr lang="it-IT" sz="2000" dirty="0">
              <a:effectLst/>
              <a:latin typeface="Times" pitchFamily="2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3733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5B6A36-BABE-BB6E-D968-A2723E53CE0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dirty="0"/>
              <a:t>Elaborazione rapporto di </a:t>
            </a:r>
            <a:r>
              <a:rPr lang="it-IT" dirty="0" smtClean="0"/>
              <a:t>autovalutazione/RAV per la PUU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868E9A8-E53C-81E5-0BAD-9261D6007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0AA55FB6-4F66-B6BA-E0B4-3EE31B777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6514" y="2253343"/>
            <a:ext cx="8153400" cy="4169227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it-IT" sz="2000" dirty="0">
                <a:solidFill>
                  <a:srgbClr val="FF0000"/>
                </a:solidFill>
                <a:effectLst/>
                <a:latin typeface="Times" pitchFamily="2" charset="0"/>
              </a:rPr>
              <a:t>Il RAV</a:t>
            </a:r>
          </a:p>
          <a:p>
            <a:pPr algn="just"/>
            <a:r>
              <a:rPr lang="it-IT" sz="2000" dirty="0">
                <a:effectLst/>
                <a:latin typeface="Times" pitchFamily="2" charset="0"/>
              </a:rPr>
              <a:t>aiuta l’Università a identificare e analizzare i suoi punti di forza e di debolezza, le opportunità e i rischi, e le permette di proporre rimedi adeguati;</a:t>
            </a:r>
          </a:p>
          <a:p>
            <a:pPr algn="just"/>
            <a:r>
              <a:rPr lang="it-IT" sz="2000" dirty="0">
                <a:effectLst/>
                <a:latin typeface="Times" pitchFamily="2" charset="0"/>
              </a:rPr>
              <a:t>individua i punti deboli e le carenze sul piano gestionale, procedurale, organizzativo e di altro genere (tra cui l'insegnamento e l'apprendimento, la ricerca e l'interazione con la società civile) che sono sotto il controllo diretto dell’Università e che possono essere sanate internamente;</a:t>
            </a:r>
          </a:p>
          <a:p>
            <a:pPr algn="just"/>
            <a:r>
              <a:rPr lang="it-IT" sz="2000" dirty="0">
                <a:effectLst/>
                <a:latin typeface="Times" pitchFamily="2" charset="0"/>
              </a:rPr>
              <a:t>fornisce un quadro entro il quale l’Università può continuare a lavorare in futuro per il miglioramento della qualità;</a:t>
            </a:r>
          </a:p>
          <a:p>
            <a:pPr algn="just"/>
            <a:r>
              <a:rPr lang="it-IT" sz="2000" dirty="0">
                <a:effectLst/>
                <a:latin typeface="Times" pitchFamily="2" charset="0"/>
              </a:rPr>
              <a:t>i risultati sono convalidati da standard internazionali esterni;</a:t>
            </a:r>
          </a:p>
          <a:p>
            <a:pPr algn="just"/>
            <a:r>
              <a:rPr lang="it-IT" sz="2000" dirty="0">
                <a:effectLst/>
                <a:latin typeface="Times" pitchFamily="2" charset="0"/>
              </a:rPr>
              <a:t>favorisce la preparazione del PMQ e successivamente la definizione del Piano</a:t>
            </a:r>
          </a:p>
          <a:p>
            <a:pPr algn="just"/>
            <a:r>
              <a:rPr lang="it-IT" sz="2000" dirty="0">
                <a:effectLst/>
                <a:latin typeface="Times" pitchFamily="2" charset="0"/>
              </a:rPr>
              <a:t>Strategico (PS);</a:t>
            </a:r>
          </a:p>
          <a:p>
            <a:pPr marL="0" indent="0" algn="just">
              <a:buNone/>
            </a:pPr>
            <a:endParaRPr lang="it-IT" sz="2000" dirty="0">
              <a:effectLst/>
              <a:latin typeface="Times" pitchFamily="2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056348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5B6A36-BABE-BB6E-D968-A2723E53CE0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dirty="0"/>
              <a:t>Elaborazione rapporto di </a:t>
            </a:r>
            <a:r>
              <a:rPr lang="it-IT" dirty="0" smtClean="0"/>
              <a:t>autovalutazione/RAV per la PUU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868E9A8-E53C-81E5-0BAD-9261D6007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0AA55FB6-4F66-B6BA-E0B4-3EE31B777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6514" y="2253343"/>
            <a:ext cx="8153400" cy="416922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sz="2000" dirty="0">
                <a:solidFill>
                  <a:srgbClr val="FF0000"/>
                </a:solidFill>
                <a:effectLst/>
                <a:latin typeface="Times" pitchFamily="2" charset="0"/>
              </a:rPr>
              <a:t>Il RAV </a:t>
            </a:r>
            <a:r>
              <a:rPr lang="it-IT" sz="2000" dirty="0">
                <a:solidFill>
                  <a:schemeClr val="tx1"/>
                </a:solidFill>
                <a:latin typeface="Times" pitchFamily="2" charset="0"/>
              </a:rPr>
              <a:t>Consta di </a:t>
            </a:r>
            <a:r>
              <a:rPr lang="it-IT" sz="2000" dirty="0">
                <a:solidFill>
                  <a:srgbClr val="FF0000"/>
                </a:solidFill>
                <a:latin typeface="Times" pitchFamily="2" charset="0"/>
              </a:rPr>
              <a:t>13 punti chiave</a:t>
            </a:r>
            <a:r>
              <a:rPr lang="it-IT" sz="2000" dirty="0">
                <a:solidFill>
                  <a:schemeClr val="tx1"/>
                </a:solidFill>
                <a:latin typeface="Times" pitchFamily="2" charset="0"/>
              </a:rPr>
              <a:t>, alla luce di quanto previsto nella Costituzione Apostolica </a:t>
            </a:r>
            <a:r>
              <a:rPr lang="it-IT" sz="2000" i="1" dirty="0" err="1">
                <a:solidFill>
                  <a:schemeClr val="tx1"/>
                </a:solidFill>
                <a:latin typeface="Times" pitchFamily="2" charset="0"/>
              </a:rPr>
              <a:t>Veritatis</a:t>
            </a:r>
            <a:r>
              <a:rPr lang="it-IT" sz="2000" i="1" dirty="0">
                <a:solidFill>
                  <a:schemeClr val="tx1"/>
                </a:solidFill>
                <a:latin typeface="Times" pitchFamily="2" charset="0"/>
              </a:rPr>
              <a:t> Gaudium </a:t>
            </a:r>
            <a:r>
              <a:rPr lang="it-IT" sz="2000" dirty="0">
                <a:solidFill>
                  <a:schemeClr val="tx1"/>
                </a:solidFill>
                <a:latin typeface="Times" pitchFamily="2" charset="0"/>
              </a:rPr>
              <a:t>ed ESG:</a:t>
            </a:r>
            <a:endParaRPr lang="it-IT" sz="2000" dirty="0">
              <a:effectLst/>
              <a:latin typeface="Times" pitchFamily="2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it-IT" sz="2000" dirty="0">
                <a:effectLst/>
                <a:latin typeface="Times" pitchFamily="2" charset="0"/>
              </a:rPr>
              <a:t>Vision, mission e obiettivi dell’Università;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it-IT" sz="2000" dirty="0">
                <a:effectLst/>
                <a:latin typeface="Times" pitchFamily="2" charset="0"/>
              </a:rPr>
              <a:t>Analisi SWOT e aggiornamento del Piano Strategico;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it-IT" sz="2000" dirty="0">
                <a:effectLst/>
                <a:latin typeface="Times" pitchFamily="2" charset="0"/>
              </a:rPr>
              <a:t>Politiche per la Quality Assurance / QA;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it-IT" sz="2000" dirty="0">
                <a:effectLst/>
                <a:latin typeface="Times" pitchFamily="2" charset="0"/>
              </a:rPr>
              <a:t>Quadro generale dell’offerta formativa: </a:t>
            </a:r>
            <a:r>
              <a:rPr lang="it-IT" sz="2000" i="1" dirty="0" err="1">
                <a:effectLst/>
                <a:latin typeface="Times" pitchFamily="2" charset="0"/>
              </a:rPr>
              <a:t>education</a:t>
            </a:r>
            <a:r>
              <a:rPr lang="it-IT" sz="2000" dirty="0">
                <a:effectLst/>
                <a:latin typeface="Times" pitchFamily="2" charset="0"/>
              </a:rPr>
              <a:t>, approcci multi-disciplinari, interdisciplinari e e trans-disciplinari;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it-IT" sz="2000" dirty="0">
                <a:effectLst/>
                <a:latin typeface="Times" pitchFamily="2" charset="0"/>
              </a:rPr>
              <a:t>Strategie e modalità per l’apprendimento e centralità dello studente;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it-IT" sz="2000" dirty="0">
                <a:effectLst/>
                <a:latin typeface="Times" pitchFamily="2" charset="0"/>
              </a:rPr>
              <a:t>Supporto e servizi per gli studenti;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it-IT" sz="2000" dirty="0">
                <a:effectLst/>
                <a:latin typeface="Times" pitchFamily="2" charset="0"/>
              </a:rPr>
              <a:t>Apprendimento e insegnamento: definizione dei piani di studio, loro monitoraggio e revisione, valorizzazione della docenza;</a:t>
            </a:r>
          </a:p>
          <a:p>
            <a:pPr marL="342900" indent="-342900" algn="just">
              <a:buFont typeface="+mj-lt"/>
              <a:buAutoNum type="arabicPeriod"/>
            </a:pPr>
            <a:endParaRPr lang="it-IT" dirty="0">
              <a:effectLst/>
              <a:latin typeface="Helvetica" pitchFamily="2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it-IT" dirty="0">
              <a:effectLst/>
              <a:latin typeface="Helvetica" pitchFamily="2" charset="0"/>
            </a:endParaRPr>
          </a:p>
          <a:p>
            <a:pPr marL="342900" indent="-342900">
              <a:buFont typeface="+mj-lt"/>
              <a:buAutoNum type="arabicPeriod"/>
            </a:pPr>
            <a:endParaRPr lang="it-IT" dirty="0">
              <a:effectLst/>
              <a:latin typeface="Helvetica" pitchFamily="2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316380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5B6A36-BABE-BB6E-D968-A2723E53CE0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dirty="0"/>
              <a:t>Elaborazione rapporto di </a:t>
            </a:r>
            <a:r>
              <a:rPr lang="it-IT" dirty="0" smtClean="0"/>
              <a:t>autovalutazione/RAV per la PUU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868E9A8-E53C-81E5-0BAD-9261D6007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0AA55FB6-4F66-B6BA-E0B4-3EE31B777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6514" y="2253343"/>
            <a:ext cx="8153400" cy="41692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000" dirty="0">
                <a:solidFill>
                  <a:srgbClr val="FF0000"/>
                </a:solidFill>
                <a:effectLst/>
                <a:latin typeface="Times" pitchFamily="2" charset="0"/>
              </a:rPr>
              <a:t>Il RAV </a:t>
            </a:r>
            <a:r>
              <a:rPr lang="it-IT" sz="2000" dirty="0">
                <a:solidFill>
                  <a:schemeClr val="tx1"/>
                </a:solidFill>
                <a:latin typeface="Times" pitchFamily="2" charset="0"/>
              </a:rPr>
              <a:t>Consta di </a:t>
            </a:r>
            <a:r>
              <a:rPr lang="it-IT" sz="2000" dirty="0">
                <a:solidFill>
                  <a:srgbClr val="FF0000"/>
                </a:solidFill>
                <a:latin typeface="Times" pitchFamily="2" charset="0"/>
              </a:rPr>
              <a:t>13 punti chiave</a:t>
            </a:r>
            <a:r>
              <a:rPr lang="it-IT" sz="2000" dirty="0">
                <a:solidFill>
                  <a:schemeClr val="tx1"/>
                </a:solidFill>
                <a:latin typeface="Times" pitchFamily="2" charset="0"/>
              </a:rPr>
              <a:t>, alla luce di quanto previsto nella Costituzione Apostolica </a:t>
            </a:r>
            <a:r>
              <a:rPr lang="it-IT" sz="2000" i="1" dirty="0" err="1">
                <a:solidFill>
                  <a:schemeClr val="tx1"/>
                </a:solidFill>
                <a:latin typeface="Times" pitchFamily="2" charset="0"/>
              </a:rPr>
              <a:t>Veritatis</a:t>
            </a:r>
            <a:r>
              <a:rPr lang="it-IT" sz="2000" i="1" dirty="0">
                <a:solidFill>
                  <a:schemeClr val="tx1"/>
                </a:solidFill>
                <a:latin typeface="Times" pitchFamily="2" charset="0"/>
              </a:rPr>
              <a:t> Gaudium </a:t>
            </a:r>
            <a:r>
              <a:rPr lang="it-IT" sz="2000" dirty="0">
                <a:solidFill>
                  <a:schemeClr val="tx1"/>
                </a:solidFill>
                <a:latin typeface="Times" pitchFamily="2" charset="0"/>
              </a:rPr>
              <a:t>ed ESG:</a:t>
            </a:r>
            <a:endParaRPr lang="it-IT" sz="2000" dirty="0">
              <a:effectLst/>
              <a:latin typeface="Times" pitchFamily="2" charset="0"/>
            </a:endParaRPr>
          </a:p>
          <a:p>
            <a:pPr marL="342900" indent="-342900" algn="just">
              <a:buFont typeface="+mj-lt"/>
              <a:buAutoNum type="arabicPeriod" startAt="8"/>
            </a:pPr>
            <a:r>
              <a:rPr lang="it-IT" sz="2000" dirty="0">
                <a:effectLst/>
                <a:latin typeface="Times" pitchFamily="2" charset="0"/>
              </a:rPr>
              <a:t>Ricerca e</a:t>
            </a:r>
            <a:r>
              <a:rPr lang="it-IT" sz="2000" i="1" dirty="0">
                <a:effectLst/>
                <a:latin typeface="Times" pitchFamily="2" charset="0"/>
              </a:rPr>
              <a:t> </a:t>
            </a:r>
            <a:r>
              <a:rPr lang="it-IT" sz="2000" i="1" dirty="0" err="1">
                <a:effectLst/>
                <a:latin typeface="Times" pitchFamily="2" charset="0"/>
              </a:rPr>
              <a:t>scholarship</a:t>
            </a:r>
            <a:r>
              <a:rPr lang="it-IT" sz="2000" dirty="0">
                <a:effectLst/>
                <a:latin typeface="Times" pitchFamily="2" charset="0"/>
              </a:rPr>
              <a:t>, sostegno alla creazione di centri di ricerca;</a:t>
            </a:r>
          </a:p>
          <a:p>
            <a:pPr marL="342900" indent="-342900" algn="just">
              <a:buFont typeface="+mj-lt"/>
              <a:buAutoNum type="arabicPeriod" startAt="8"/>
            </a:pPr>
            <a:r>
              <a:rPr lang="it-IT" sz="2000" dirty="0">
                <a:effectLst/>
                <a:latin typeface="Times" pitchFamily="2" charset="0"/>
              </a:rPr>
              <a:t>Capacità di creazione di reti;</a:t>
            </a:r>
          </a:p>
          <a:p>
            <a:pPr marL="342900" indent="-342900" algn="just">
              <a:buFont typeface="+mj-lt"/>
              <a:buAutoNum type="arabicPeriod" startAt="8"/>
            </a:pPr>
            <a:r>
              <a:rPr lang="it-IT" sz="2000" dirty="0">
                <a:effectLst/>
                <a:latin typeface="Times" pitchFamily="2" charset="0"/>
              </a:rPr>
              <a:t>Contributi verso l’esterno/attività della terza missione;</a:t>
            </a:r>
          </a:p>
          <a:p>
            <a:pPr marL="342900" indent="-342900" algn="just">
              <a:buFont typeface="+mj-lt"/>
              <a:buAutoNum type="arabicPeriod" startAt="8"/>
            </a:pPr>
            <a:r>
              <a:rPr lang="it-IT" sz="2000" dirty="0">
                <a:effectLst/>
                <a:latin typeface="Times" pitchFamily="2" charset="0"/>
              </a:rPr>
              <a:t>Politiche per l’internazionalizzazione;</a:t>
            </a:r>
          </a:p>
          <a:p>
            <a:pPr marL="342900" indent="-342900" algn="just">
              <a:buFont typeface="+mj-lt"/>
              <a:buAutoNum type="arabicPeriod" startAt="8"/>
            </a:pPr>
            <a:r>
              <a:rPr lang="it-IT" sz="2000" dirty="0">
                <a:effectLst/>
                <a:latin typeface="Times" pitchFamily="2" charset="0"/>
              </a:rPr>
              <a:t>Pubblicità e gestione delle informazioni;</a:t>
            </a:r>
          </a:p>
          <a:p>
            <a:pPr marL="342900" indent="-342900" algn="just">
              <a:buFont typeface="+mj-lt"/>
              <a:buAutoNum type="arabicPeriod" startAt="8"/>
            </a:pPr>
            <a:r>
              <a:rPr lang="it-IT" sz="2000" dirty="0">
                <a:effectLst/>
                <a:latin typeface="Times" pitchFamily="2" charset="0"/>
              </a:rPr>
              <a:t>Politiche e modalità di governance e di gestione delle risorse a disposizione (strutture, personale, risorse economiche e finanziarie);</a:t>
            </a:r>
            <a:endParaRPr lang="it-IT" sz="2000" dirty="0">
              <a:effectLst/>
              <a:latin typeface="Helvetica" pitchFamily="2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it-IT" dirty="0">
              <a:effectLst/>
              <a:latin typeface="Helvetica" pitchFamily="2" charset="0"/>
            </a:endParaRPr>
          </a:p>
          <a:p>
            <a:pPr marL="342900" indent="-342900">
              <a:buFont typeface="+mj-lt"/>
              <a:buAutoNum type="arabicPeriod"/>
            </a:pPr>
            <a:endParaRPr lang="it-IT" dirty="0">
              <a:effectLst/>
              <a:latin typeface="Helvetica" pitchFamily="2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869995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5B6A36-BABE-BB6E-D968-A2723E53CE0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dirty="0"/>
              <a:t>Elaborazione rapporto di </a:t>
            </a:r>
            <a:r>
              <a:rPr lang="it-IT" dirty="0" smtClean="0"/>
              <a:t>autovalutazione/RAV per la PUU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868E9A8-E53C-81E5-0BAD-9261D6007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0AA55FB6-4F66-B6BA-E0B4-3EE31B777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6514" y="2253343"/>
            <a:ext cx="8153400" cy="4169227"/>
          </a:xfrm>
        </p:spPr>
        <p:txBody>
          <a:bodyPr>
            <a:normAutofit/>
          </a:bodyPr>
          <a:lstStyle/>
          <a:p>
            <a:pPr algn="just"/>
            <a:r>
              <a:rPr lang="it-IT" sz="2000" b="1" dirty="0">
                <a:effectLst/>
                <a:latin typeface="Times" pitchFamily="2" charset="0"/>
              </a:rPr>
              <a:t>Le dimensioni dell’Università incidono sulla struttura del RAV.</a:t>
            </a:r>
          </a:p>
          <a:p>
            <a:pPr algn="just"/>
            <a:r>
              <a:rPr lang="it-IT" sz="2000" dirty="0">
                <a:effectLst/>
                <a:latin typeface="Times" pitchFamily="2" charset="0"/>
              </a:rPr>
              <a:t>Nei casi in cui l’Università sia composta da due o più Facoltà, il RAV dovrebbe essere strutturato in modo da fornire una valutazione dell’Università nel suo complesso seguita dalle valutazioni di ogni singola Facoltà o Unità accademica, ovvero:</a:t>
            </a:r>
          </a:p>
          <a:p>
            <a:pPr algn="just"/>
            <a:r>
              <a:rPr lang="it-IT" sz="2000" b="1" dirty="0">
                <a:effectLst/>
                <a:latin typeface="Times" pitchFamily="2" charset="0"/>
              </a:rPr>
              <a:t>il RAV dell’Università</a:t>
            </a:r>
            <a:r>
              <a:rPr lang="it-IT" sz="2000" dirty="0">
                <a:effectLst/>
                <a:latin typeface="Times" pitchFamily="2" charset="0"/>
              </a:rPr>
              <a:t>, che dopo aver preso visione dei RAV delle singole Facoltà e Unità effettua un’autovalutazione di tutta la struttura nel suo complesso, che non dovrebbe superare le </a:t>
            </a:r>
            <a:r>
              <a:rPr lang="it-IT" sz="2000" b="1" dirty="0">
                <a:effectLst/>
                <a:latin typeface="Times" pitchFamily="2" charset="0"/>
              </a:rPr>
              <a:t>25 pagine </a:t>
            </a:r>
            <a:r>
              <a:rPr lang="it-IT" sz="2000" dirty="0">
                <a:effectLst/>
                <a:latin typeface="Times" pitchFamily="2" charset="0"/>
              </a:rPr>
              <a:t>(più gli allegati richiesti);</a:t>
            </a:r>
          </a:p>
          <a:p>
            <a:pPr algn="just"/>
            <a:r>
              <a:rPr lang="it-IT" sz="2000" b="1" dirty="0">
                <a:effectLst/>
                <a:latin typeface="Times" pitchFamily="2" charset="0"/>
              </a:rPr>
              <a:t>il RAV di ogni singola Facoltà o Unità </a:t>
            </a:r>
            <a:r>
              <a:rPr lang="it-IT" sz="2000" dirty="0">
                <a:effectLst/>
                <a:latin typeface="Times" pitchFamily="2" charset="0"/>
              </a:rPr>
              <a:t>che non dovrebbe superare le 15 </a:t>
            </a:r>
            <a:r>
              <a:rPr lang="it-IT" sz="2000" b="1" dirty="0">
                <a:effectLst/>
                <a:latin typeface="Times" pitchFamily="2" charset="0"/>
              </a:rPr>
              <a:t>pagine</a:t>
            </a:r>
            <a:r>
              <a:rPr lang="it-IT" sz="2000" dirty="0">
                <a:effectLst/>
                <a:latin typeface="Times" pitchFamily="2" charset="0"/>
              </a:rPr>
              <a:t> (più gli allegati richiesti).</a:t>
            </a:r>
          </a:p>
          <a:p>
            <a:pPr marL="0" indent="0">
              <a:buNone/>
            </a:pPr>
            <a:endParaRPr lang="it-IT" dirty="0">
              <a:effectLst/>
              <a:latin typeface="Helvetica" pitchFamily="2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738957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5B6A36-BABE-BB6E-D968-A2723E53C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6514" y="899377"/>
            <a:ext cx="7729728" cy="1188720"/>
          </a:xfrm>
          <a:solidFill>
            <a:srgbClr val="FFC000"/>
          </a:solidFill>
        </p:spPr>
        <p:txBody>
          <a:bodyPr/>
          <a:lstStyle/>
          <a:p>
            <a:r>
              <a:rPr lang="it-IT" dirty="0"/>
              <a:t>Distribuzione </a:t>
            </a:r>
            <a:r>
              <a:rPr lang="it-IT" dirty="0" smtClean="0"/>
              <a:t>materiale per le unità PUU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868E9A8-E53C-81E5-0BAD-9261D6007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0AA55FB6-4F66-B6BA-E0B4-3EE31B777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6514" y="2253343"/>
            <a:ext cx="8153400" cy="438852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t-IT" sz="2000" dirty="0">
                <a:latin typeface="Times" pitchFamily="2" charset="0"/>
              </a:rPr>
              <a:t>Vision e Mission della PUU presentata nel </a:t>
            </a:r>
            <a:r>
              <a:rPr lang="it-IT" sz="2000" dirty="0" smtClean="0">
                <a:latin typeface="Times" pitchFamily="2" charset="0"/>
              </a:rPr>
              <a:t>2014;</a:t>
            </a:r>
            <a:endParaRPr lang="it-IT" sz="2000" dirty="0">
              <a:latin typeface="Times" pitchFamily="2" charset="0"/>
            </a:endParaRPr>
          </a:p>
          <a:p>
            <a:pPr algn="just"/>
            <a:r>
              <a:rPr lang="it-IT" sz="2000" dirty="0">
                <a:effectLst/>
                <a:latin typeface="Times" pitchFamily="2" charset="0"/>
              </a:rPr>
              <a:t>Mod. A (AVEPRO): LINEE GUIDA AVEPRO 2019;</a:t>
            </a:r>
          </a:p>
          <a:p>
            <a:pPr algn="just"/>
            <a:r>
              <a:rPr lang="it-IT" sz="2000" dirty="0">
                <a:latin typeface="Times" pitchFamily="2" charset="0"/>
              </a:rPr>
              <a:t>Mod. B (AVEPRO): LINEE GUIDA PER L’AUTOVALUTAZIONE;</a:t>
            </a:r>
          </a:p>
          <a:p>
            <a:pPr algn="just"/>
            <a:r>
              <a:rPr lang="it-IT" sz="2000" dirty="0">
                <a:latin typeface="Times" pitchFamily="2" charset="0"/>
              </a:rPr>
              <a:t>MOD. E (AVEPRO): IL SISTEMA ECCLESIASTICO DI ISTRUZIONE </a:t>
            </a:r>
            <a:r>
              <a:rPr lang="it-IT" sz="2000" dirty="0" smtClean="0">
                <a:latin typeface="Times" pitchFamily="2" charset="0"/>
              </a:rPr>
              <a:t>SUPERIORE </a:t>
            </a:r>
            <a:r>
              <a:rPr lang="it-IT" sz="2000" dirty="0">
                <a:latin typeface="Times" pitchFamily="2" charset="0"/>
              </a:rPr>
              <a:t>NEL MONDO</a:t>
            </a:r>
            <a:r>
              <a:rPr lang="it-IT" sz="2000" dirty="0" smtClean="0">
                <a:latin typeface="Times" pitchFamily="2" charset="0"/>
              </a:rPr>
              <a:t>;</a:t>
            </a:r>
          </a:p>
          <a:p>
            <a:pPr algn="just"/>
            <a:r>
              <a:rPr lang="it-IT" sz="2000" dirty="0" smtClean="0">
                <a:effectLst/>
                <a:latin typeface="Times" pitchFamily="2" charset="0"/>
              </a:rPr>
              <a:t>Stralcio degli Statuti Universitari relativi alla CQ e UQ (artt. 29-30);</a:t>
            </a:r>
            <a:endParaRPr lang="it-IT" sz="2000" dirty="0">
              <a:effectLst/>
              <a:latin typeface="Times" pitchFamily="2" charset="0"/>
            </a:endParaRPr>
          </a:p>
          <a:p>
            <a:r>
              <a:rPr lang="it-IT" sz="2000" dirty="0" smtClean="0">
                <a:latin typeface="Times" pitchFamily="2" charset="0"/>
              </a:rPr>
              <a:t>QUESTIONARI: </a:t>
            </a:r>
            <a:endParaRPr lang="it-IT" dirty="0"/>
          </a:p>
          <a:p>
            <a:r>
              <a:rPr lang="it-IT" dirty="0" smtClean="0"/>
              <a:t>Questionario </a:t>
            </a:r>
            <a:r>
              <a:rPr lang="it-IT" dirty="0"/>
              <a:t>fine corso di studi</a:t>
            </a:r>
          </a:p>
          <a:p>
            <a:r>
              <a:rPr lang="it-IT" dirty="0" smtClean="0"/>
              <a:t>Questionario </a:t>
            </a:r>
            <a:r>
              <a:rPr lang="it-IT" dirty="0"/>
              <a:t>docenti</a:t>
            </a:r>
          </a:p>
          <a:p>
            <a:r>
              <a:rPr lang="it-IT" dirty="0" smtClean="0"/>
              <a:t>Questionario </a:t>
            </a:r>
            <a:r>
              <a:rPr lang="it-IT" dirty="0"/>
              <a:t>su didattica</a:t>
            </a:r>
          </a:p>
          <a:p>
            <a:r>
              <a:rPr lang="it-IT" dirty="0" smtClean="0"/>
              <a:t>Scheda </a:t>
            </a:r>
            <a:r>
              <a:rPr lang="it-IT" dirty="0"/>
              <a:t>di autovalutazione studenti</a:t>
            </a:r>
          </a:p>
          <a:p>
            <a:r>
              <a:rPr lang="it-IT" dirty="0" smtClean="0"/>
              <a:t>Questionario staff su unita</a:t>
            </a:r>
            <a:endParaRPr lang="it-IT" dirty="0"/>
          </a:p>
          <a:p>
            <a:r>
              <a:rPr lang="it-IT" dirty="0" smtClean="0"/>
              <a:t>Questionario studenti su unita di servizio</a:t>
            </a:r>
            <a:endParaRPr lang="it-IT" dirty="0"/>
          </a:p>
          <a:p>
            <a:endParaRPr lang="it-IT" sz="2000" dirty="0">
              <a:latin typeface="Times" pitchFamily="2" charset="0"/>
            </a:endParaRPr>
          </a:p>
          <a:p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968576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5B6A36-BABE-BB6E-D968-A2723E53C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6514" y="899377"/>
            <a:ext cx="7729728" cy="1188720"/>
          </a:xfrm>
          <a:solidFill>
            <a:srgbClr val="FFC000"/>
          </a:solidFill>
        </p:spPr>
        <p:txBody>
          <a:bodyPr/>
          <a:lstStyle/>
          <a:p>
            <a:r>
              <a:rPr lang="it-IT" smtClean="0"/>
              <a:t>TEMPIFICAZIONE Prevista 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868E9A8-E53C-81E5-0BAD-9261D6007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27</a:t>
            </a:fld>
            <a:endParaRPr lang="en-US" dirty="0"/>
          </a:p>
        </p:txBody>
      </p:sp>
      <p:graphicFrame>
        <p:nvGraphicFramePr>
          <p:cNvPr id="3" name="Tabella 5">
            <a:extLst>
              <a:ext uri="{FF2B5EF4-FFF2-40B4-BE49-F238E27FC236}">
                <a16:creationId xmlns:a16="http://schemas.microsoft.com/office/drawing/2014/main" id="{8C06A255-8174-4694-3E2F-F48FFC2089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3041417"/>
              </p:ext>
            </p:extLst>
          </p:nvPr>
        </p:nvGraphicFramePr>
        <p:xfrm>
          <a:off x="2230438" y="2638425"/>
          <a:ext cx="7731123" cy="4079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75505">
                  <a:extLst>
                    <a:ext uri="{9D8B030D-6E8A-4147-A177-3AD203B41FA5}">
                      <a16:colId xmlns:a16="http://schemas.microsoft.com/office/drawing/2014/main" val="884867055"/>
                    </a:ext>
                  </a:extLst>
                </a:gridCol>
                <a:gridCol w="3516086">
                  <a:extLst>
                    <a:ext uri="{9D8B030D-6E8A-4147-A177-3AD203B41FA5}">
                      <a16:colId xmlns:a16="http://schemas.microsoft.com/office/drawing/2014/main" val="817881125"/>
                    </a:ext>
                  </a:extLst>
                </a:gridCol>
                <a:gridCol w="2439532">
                  <a:extLst>
                    <a:ext uri="{9D8B030D-6E8A-4147-A177-3AD203B41FA5}">
                      <a16:colId xmlns:a16="http://schemas.microsoft.com/office/drawing/2014/main" val="3762903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CHI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COSA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QUANDO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37921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>
                          <a:latin typeface="Times" pitchFamily="2" charset="0"/>
                        </a:rPr>
                        <a:t>PUU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Times" pitchFamily="2" charset="0"/>
                        </a:rPr>
                        <a:t>Insediamento CQ e UQ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Times" pitchFamily="2" charset="0"/>
                        </a:rPr>
                        <a:t>marzo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2781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>
                          <a:latin typeface="Times" pitchFamily="2" charset="0"/>
                        </a:rPr>
                        <a:t>PUU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Times" pitchFamily="2" charset="0"/>
                        </a:rPr>
                        <a:t>Avvio autovalutazione e SWOT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Times" pitchFamily="2" charset="0"/>
                        </a:rPr>
                        <a:t>aprile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6392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>
                          <a:latin typeface="Times" pitchFamily="2" charset="0"/>
                        </a:rPr>
                        <a:t>PUU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Times" pitchFamily="2" charset="0"/>
                        </a:rPr>
                        <a:t>Conclusione Autovalutazione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Times" pitchFamily="2" charset="0"/>
                        </a:rPr>
                        <a:t>gennaio </a:t>
                      </a:r>
                      <a:r>
                        <a:rPr lang="it-IT" dirty="0">
                          <a:latin typeface="Times" pitchFamily="2" charset="0"/>
                        </a:rPr>
                        <a:t>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7452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>
                          <a:latin typeface="Times" pitchFamily="2" charset="0"/>
                        </a:rPr>
                        <a:t>PUU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Times" pitchFamily="2" charset="0"/>
                        </a:rPr>
                        <a:t>Elaborazione e Stesura RAV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Times" pitchFamily="2" charset="0"/>
                        </a:rPr>
                        <a:t>marzo </a:t>
                      </a:r>
                      <a:r>
                        <a:rPr lang="it-IT" dirty="0">
                          <a:latin typeface="Times" pitchFamily="2" charset="0"/>
                        </a:rPr>
                        <a:t>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069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>
                          <a:latin typeface="Times" pitchFamily="2" charset="0"/>
                        </a:rPr>
                        <a:t>PUU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Times" pitchFamily="2" charset="0"/>
                        </a:rPr>
                        <a:t>Invio RAV ad AVEPRO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mtClean="0">
                          <a:latin typeface="Times" pitchFamily="2" charset="0"/>
                        </a:rPr>
                        <a:t>giugno </a:t>
                      </a:r>
                      <a:r>
                        <a:rPr lang="it-IT" dirty="0">
                          <a:latin typeface="Times" pitchFamily="2" charset="0"/>
                        </a:rPr>
                        <a:t>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6311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>
                          <a:latin typeface="Times" pitchFamily="2" charset="0"/>
                        </a:rPr>
                        <a:t>CVE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Times" pitchFamily="2" charset="0"/>
                        </a:rPr>
                        <a:t>Visita CVE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tx1"/>
                          </a:solidFill>
                          <a:latin typeface="Times" pitchFamily="2" charset="0"/>
                        </a:rPr>
                        <a:t>ottobre </a:t>
                      </a:r>
                      <a:r>
                        <a:rPr lang="it-IT" dirty="0">
                          <a:solidFill>
                            <a:schemeClr val="tx1"/>
                          </a:solidFill>
                          <a:latin typeface="Times" pitchFamily="2" charset="0"/>
                        </a:rPr>
                        <a:t>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5030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>
                          <a:latin typeface="Times" pitchFamily="2" charset="0"/>
                        </a:rPr>
                        <a:t>CVE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Times" pitchFamily="2" charset="0"/>
                        </a:rPr>
                        <a:t>RV </a:t>
                      </a:r>
                      <a:r>
                        <a:rPr lang="it-IT" dirty="0" smtClean="0">
                          <a:latin typeface="Times" pitchFamily="2" charset="0"/>
                        </a:rPr>
                        <a:t>definitivo</a:t>
                      </a:r>
                      <a:r>
                        <a:rPr lang="it-IT" baseline="0" dirty="0" smtClean="0">
                          <a:latin typeface="Times" pitchFamily="2" charset="0"/>
                        </a:rPr>
                        <a:t> stabilito con PUU</a:t>
                      </a:r>
                      <a:endParaRPr lang="it-IT" dirty="0">
                        <a:latin typeface="Times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Times" pitchFamily="2" charset="0"/>
                        </a:rPr>
                        <a:t>entro 2 mesi fine visita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3441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>
                          <a:latin typeface="Times" pitchFamily="2" charset="0"/>
                        </a:rPr>
                        <a:t>AVEPRO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Times" pitchFamily="2" charset="0"/>
                        </a:rPr>
                        <a:t>Pubblicazione RV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Times" pitchFamily="2" charset="0"/>
                        </a:rPr>
                        <a:t>entro 3 mesi fine visita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6591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>
                          <a:latin typeface="Times" pitchFamily="2" charset="0"/>
                        </a:rPr>
                        <a:t>PUU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Times" pitchFamily="2" charset="0"/>
                        </a:rPr>
                        <a:t>Redazione PMQ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Times" pitchFamily="2" charset="0"/>
                        </a:rPr>
                        <a:t>entro </a:t>
                      </a:r>
                      <a:r>
                        <a:rPr lang="it-IT" dirty="0" smtClean="0">
                          <a:latin typeface="Times" pitchFamily="2" charset="0"/>
                        </a:rPr>
                        <a:t>marzo </a:t>
                      </a:r>
                      <a:r>
                        <a:rPr lang="it-IT" dirty="0">
                          <a:latin typeface="Times" pitchFamily="2" charset="0"/>
                        </a:rPr>
                        <a:t>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0828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>
                          <a:latin typeface="Times" pitchFamily="2" charset="0"/>
                        </a:rPr>
                        <a:t>PUU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Times" pitchFamily="2" charset="0"/>
                        </a:rPr>
                        <a:t>Redazione 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Times" pitchFamily="2" charset="0"/>
                        </a:rPr>
                        <a:t>entro </a:t>
                      </a:r>
                      <a:r>
                        <a:rPr lang="it-IT" dirty="0" smtClean="0">
                          <a:latin typeface="Times" pitchFamily="2" charset="0"/>
                        </a:rPr>
                        <a:t>ottobre </a:t>
                      </a:r>
                      <a:r>
                        <a:rPr lang="it-IT" dirty="0">
                          <a:latin typeface="Times" pitchFamily="2" charset="0"/>
                        </a:rPr>
                        <a:t>2025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9783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5158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D44428-06BB-BF1C-8590-4B6C0B4C717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/>
          <a:lstStyle/>
          <a:p>
            <a:r>
              <a:rPr lang="it-IT" dirty="0"/>
              <a:t>INTRODUZIONE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0F59410-ADB5-A510-B7D0-CF35973D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000" dirty="0">
                <a:latin typeface="Times" pitchFamily="2" charset="0"/>
              </a:rPr>
              <a:t>A seguito dell’adesione al processo di Bologna da parte della Santa Sede del 2003, </a:t>
            </a:r>
            <a:r>
              <a:rPr lang="it-IT" sz="2000">
                <a:latin typeface="Times" pitchFamily="2" charset="0"/>
              </a:rPr>
              <a:t>nel </a:t>
            </a:r>
            <a:r>
              <a:rPr lang="it-IT" sz="2000" smtClean="0">
                <a:latin typeface="Times" pitchFamily="2" charset="0"/>
              </a:rPr>
              <a:t>2007 </a:t>
            </a:r>
            <a:r>
              <a:rPr lang="it-IT" sz="2000" dirty="0">
                <a:latin typeface="Times" pitchFamily="2" charset="0"/>
              </a:rPr>
              <a:t>nasce l’ </a:t>
            </a:r>
            <a:r>
              <a:rPr lang="it-IT" sz="2000" i="1" dirty="0">
                <a:effectLst/>
                <a:latin typeface="Times" pitchFamily="2" charset="0"/>
              </a:rPr>
              <a:t>Agenzia della Santa Sede per la Valutazione e la Promozione della Qualità delle Università e Facoltà Ecclesiastiche</a:t>
            </a:r>
            <a:r>
              <a:rPr lang="it-IT" sz="2000" dirty="0">
                <a:effectLst/>
                <a:latin typeface="Times" pitchFamily="2" charset="0"/>
              </a:rPr>
              <a:t> / AVEPRO;</a:t>
            </a:r>
          </a:p>
          <a:p>
            <a:pPr algn="just"/>
            <a:r>
              <a:rPr lang="it-IT" sz="2000" dirty="0">
                <a:latin typeface="Times" pitchFamily="2" charset="0"/>
              </a:rPr>
              <a:t>Tale Agenzia si inserisce nello s</a:t>
            </a:r>
            <a:r>
              <a:rPr lang="it-IT" sz="2000" dirty="0">
                <a:effectLst/>
                <a:latin typeface="Times" pitchFamily="2" charset="0"/>
              </a:rPr>
              <a:t>pazio Europeo dell’Istruzione Superiore / </a:t>
            </a:r>
            <a:r>
              <a:rPr lang="it-IT" sz="2000" i="1" dirty="0" err="1">
                <a:effectLst/>
                <a:latin typeface="Times" pitchFamily="2" charset="0"/>
              </a:rPr>
              <a:t>European</a:t>
            </a:r>
            <a:r>
              <a:rPr lang="it-IT" sz="2000" i="1" dirty="0">
                <a:effectLst/>
                <a:latin typeface="Times" pitchFamily="2" charset="0"/>
              </a:rPr>
              <a:t> </a:t>
            </a:r>
            <a:r>
              <a:rPr lang="it-IT" sz="2000" i="1" dirty="0" err="1">
                <a:effectLst/>
                <a:latin typeface="Times" pitchFamily="2" charset="0"/>
              </a:rPr>
              <a:t>Higher</a:t>
            </a:r>
            <a:r>
              <a:rPr lang="it-IT" sz="2000" i="1" dirty="0">
                <a:effectLst/>
                <a:latin typeface="Times" pitchFamily="2" charset="0"/>
              </a:rPr>
              <a:t> </a:t>
            </a:r>
            <a:r>
              <a:rPr lang="it-IT" sz="2000" i="1" dirty="0" err="1">
                <a:effectLst/>
                <a:latin typeface="Times" pitchFamily="2" charset="0"/>
              </a:rPr>
              <a:t>Education</a:t>
            </a:r>
            <a:r>
              <a:rPr lang="it-IT" sz="2000" i="1" dirty="0">
                <a:effectLst/>
                <a:latin typeface="Times" pitchFamily="2" charset="0"/>
              </a:rPr>
              <a:t> Area </a:t>
            </a:r>
            <a:r>
              <a:rPr lang="it-IT" sz="2000" dirty="0">
                <a:effectLst/>
                <a:latin typeface="Times" pitchFamily="2" charset="0"/>
              </a:rPr>
              <a:t>/ EHEA e collabora con le Istituzioni al fine di partecipare allo sforzo comune di armonizzazione dei diversi sistemi di istruzione superiore.</a:t>
            </a:r>
          </a:p>
          <a:p>
            <a:pPr algn="just"/>
            <a:endParaRPr lang="it-IT" sz="2000" dirty="0">
              <a:effectLst/>
              <a:latin typeface="Times" pitchFamily="2" charset="0"/>
            </a:endParaRPr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FECE184-1465-76FE-A348-302289D3E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04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D44428-06BB-BF1C-8590-4B6C0B4C717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/>
          <a:lstStyle/>
          <a:p>
            <a:r>
              <a:rPr lang="it-IT" dirty="0"/>
              <a:t>INTRODUZIONE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0F59410-ADB5-A510-B7D0-CF35973D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000" dirty="0">
                <a:effectLst/>
                <a:latin typeface="Times" pitchFamily="2" charset="0"/>
              </a:rPr>
              <a:t>Dopo il primo decennio di attività dell’Agenzia, diversi fattori hanno comportato una serie di novità nel processo di valutazione qualitativa. Tra essi si segnalano: </a:t>
            </a:r>
          </a:p>
          <a:p>
            <a:pPr marL="0" indent="0" algn="just">
              <a:buNone/>
            </a:pPr>
            <a:r>
              <a:rPr lang="it-IT" sz="2000" dirty="0">
                <a:effectLst/>
                <a:latin typeface="Times" pitchFamily="2" charset="0"/>
              </a:rPr>
              <a:t>1. La Costituzione Apostolica “</a:t>
            </a:r>
            <a:r>
              <a:rPr lang="it-IT" sz="2000" i="1" dirty="0" err="1">
                <a:effectLst/>
                <a:latin typeface="Times" pitchFamily="2" charset="0"/>
              </a:rPr>
              <a:t>Veritatis</a:t>
            </a:r>
            <a:r>
              <a:rPr lang="it-IT" sz="2000" i="1" dirty="0">
                <a:effectLst/>
                <a:latin typeface="Times" pitchFamily="2" charset="0"/>
              </a:rPr>
              <a:t> Gaudium</a:t>
            </a:r>
            <a:r>
              <a:rPr lang="it-IT" sz="2000" dirty="0">
                <a:effectLst/>
                <a:latin typeface="Times" pitchFamily="2" charset="0"/>
              </a:rPr>
              <a:t>”; </a:t>
            </a:r>
          </a:p>
          <a:p>
            <a:pPr marL="0" indent="0" algn="just">
              <a:buNone/>
            </a:pPr>
            <a:r>
              <a:rPr lang="it-IT" sz="2000" dirty="0">
                <a:effectLst/>
                <a:latin typeface="Times" pitchFamily="2" charset="0"/>
              </a:rPr>
              <a:t>2. La revisione degli Statuti dell’Agenzia (AVEPRO); </a:t>
            </a:r>
          </a:p>
          <a:p>
            <a:pPr marL="0" indent="0" algn="just">
              <a:buNone/>
            </a:pPr>
            <a:r>
              <a:rPr lang="it-IT" sz="2000" dirty="0">
                <a:latin typeface="Times" pitchFamily="2" charset="0"/>
              </a:rPr>
              <a:t>3. L</a:t>
            </a:r>
            <a:r>
              <a:rPr lang="it-IT" sz="2000" dirty="0">
                <a:effectLst/>
                <a:latin typeface="Times" pitchFamily="2" charset="0"/>
              </a:rPr>
              <a:t>a nuova versione delle </a:t>
            </a:r>
            <a:r>
              <a:rPr lang="it-IT" sz="2000" i="1" dirty="0" err="1">
                <a:effectLst/>
                <a:latin typeface="Times" pitchFamily="2" charset="0"/>
              </a:rPr>
              <a:t>European</a:t>
            </a:r>
            <a:r>
              <a:rPr lang="it-IT" sz="2000" i="1" dirty="0">
                <a:effectLst/>
                <a:latin typeface="Times" pitchFamily="2" charset="0"/>
              </a:rPr>
              <a:t> Standards and Guidelines </a:t>
            </a:r>
            <a:r>
              <a:rPr lang="it-IT" sz="2000" dirty="0">
                <a:effectLst/>
                <a:latin typeface="Times" pitchFamily="2" charset="0"/>
              </a:rPr>
              <a:t>/ ESG del 2015.</a:t>
            </a:r>
          </a:p>
          <a:p>
            <a:pPr marL="0" indent="0" algn="just">
              <a:buNone/>
            </a:pPr>
            <a:r>
              <a:rPr lang="it-IT" sz="2000" dirty="0">
                <a:effectLst/>
                <a:latin typeface="Helvetica" pitchFamily="2" charset="0"/>
              </a:rPr>
              <a:t> </a:t>
            </a:r>
            <a:endParaRPr lang="it-IT" sz="2000" dirty="0">
              <a:effectLst/>
              <a:latin typeface="Times" pitchFamily="2" charset="0"/>
            </a:endParaRPr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FECE184-1465-76FE-A348-302289D3E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56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D44428-06BB-BF1C-8590-4B6C0B4C717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/>
          <a:lstStyle/>
          <a:p>
            <a:r>
              <a:rPr lang="it-IT" dirty="0"/>
              <a:t>INTRODUZIONE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0F59410-ADB5-A510-B7D0-CF35973D76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275114"/>
            <a:ext cx="7729728" cy="371202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t-IT" sz="2000" dirty="0">
                <a:latin typeface="Times" pitchFamily="2" charset="0"/>
              </a:rPr>
              <a:t>N</a:t>
            </a:r>
            <a:r>
              <a:rPr lang="it-IT" sz="2000" dirty="0">
                <a:effectLst/>
                <a:latin typeface="Times" pitchFamily="2" charset="0"/>
              </a:rPr>
              <a:t>el Proemio della </a:t>
            </a:r>
            <a:r>
              <a:rPr lang="it-IT" sz="2000" i="1" dirty="0" err="1">
                <a:effectLst/>
                <a:latin typeface="Times" pitchFamily="2" charset="0"/>
              </a:rPr>
              <a:t>Veritatis</a:t>
            </a:r>
            <a:r>
              <a:rPr lang="it-IT" sz="2000" i="1" dirty="0">
                <a:effectLst/>
                <a:latin typeface="Times" pitchFamily="2" charset="0"/>
              </a:rPr>
              <a:t> Gaudium </a:t>
            </a:r>
            <a:r>
              <a:rPr lang="it-IT" sz="2000" dirty="0">
                <a:effectLst/>
                <a:latin typeface="Times" pitchFamily="2" charset="0"/>
              </a:rPr>
              <a:t>vengono definiti </a:t>
            </a:r>
            <a:r>
              <a:rPr lang="it-IT" sz="2000" b="1" dirty="0">
                <a:effectLst/>
                <a:latin typeface="Times" pitchFamily="2" charset="0"/>
              </a:rPr>
              <a:t>quattro principi cardine</a:t>
            </a:r>
            <a:r>
              <a:rPr lang="it-IT" sz="2000" dirty="0">
                <a:effectLst/>
                <a:latin typeface="Times" pitchFamily="2" charset="0"/>
              </a:rPr>
              <a:t> che generano ricadute sulla valutazione della qualità delle Istituzioni accademiche ecclesiastiche: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000" dirty="0">
                <a:effectLst/>
                <a:latin typeface="Times" pitchFamily="2" charset="0"/>
              </a:rPr>
              <a:t>l’identità missionaria e il ritorno al </a:t>
            </a:r>
            <a:r>
              <a:rPr lang="it-IT" sz="2000" i="1" dirty="0" err="1">
                <a:latin typeface="Times" pitchFamily="2" charset="0"/>
              </a:rPr>
              <a:t>k</a:t>
            </a:r>
            <a:r>
              <a:rPr lang="it-IT" sz="2000" i="1" dirty="0" err="1" smtClean="0">
                <a:effectLst/>
                <a:latin typeface="Times" pitchFamily="2" charset="0"/>
              </a:rPr>
              <a:t>erygma</a:t>
            </a:r>
            <a:r>
              <a:rPr lang="it-IT" sz="2000" dirty="0">
                <a:effectLst/>
                <a:latin typeface="Times" pitchFamily="2" charset="0"/>
              </a:rPr>
              <a:t>, ovvero all’essenziale dell’annuncio cristiano;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000" dirty="0">
                <a:effectLst/>
                <a:latin typeface="Times" pitchFamily="2" charset="0"/>
              </a:rPr>
              <a:t>il dialogo a tutto campo “non come atteggiamento tattico” ma come “cultura dell’incontro”;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000" dirty="0">
                <a:latin typeface="Times" pitchFamily="2" charset="0"/>
              </a:rPr>
              <a:t>l</a:t>
            </a:r>
            <a:r>
              <a:rPr lang="it-IT" sz="2000" dirty="0">
                <a:effectLst/>
                <a:latin typeface="Times" pitchFamily="2" charset="0"/>
              </a:rPr>
              <a:t>a multi-</a:t>
            </a:r>
            <a:r>
              <a:rPr lang="it-IT" sz="2000" dirty="0" err="1">
                <a:effectLst/>
                <a:latin typeface="Times" pitchFamily="2" charset="0"/>
              </a:rPr>
              <a:t>disciplinarietà</a:t>
            </a:r>
            <a:r>
              <a:rPr lang="it-IT" sz="2000" dirty="0">
                <a:effectLst/>
                <a:latin typeface="Times" pitchFamily="2" charset="0"/>
              </a:rPr>
              <a:t> inter-</a:t>
            </a:r>
            <a:r>
              <a:rPr lang="it-IT" sz="2000" dirty="0" err="1">
                <a:effectLst/>
                <a:latin typeface="Times" pitchFamily="2" charset="0"/>
              </a:rPr>
              <a:t>disciplinarietà</a:t>
            </a:r>
            <a:r>
              <a:rPr lang="it-IT" sz="2000" dirty="0">
                <a:effectLst/>
                <a:latin typeface="Times" pitchFamily="2" charset="0"/>
              </a:rPr>
              <a:t> e trans-</a:t>
            </a:r>
            <a:r>
              <a:rPr lang="it-IT" sz="2000" dirty="0" err="1">
                <a:effectLst/>
                <a:latin typeface="Times" pitchFamily="2" charset="0"/>
              </a:rPr>
              <a:t>disciplinarietà</a:t>
            </a:r>
            <a:r>
              <a:rPr lang="it-IT" sz="2000" dirty="0">
                <a:effectLst/>
                <a:latin typeface="Times" pitchFamily="2" charset="0"/>
              </a:rPr>
              <a:t>, ovvero cercare di superare la parcellizzazione del sapere e delle conoscenze scientifiche;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000" dirty="0">
                <a:effectLst/>
                <a:latin typeface="Times" pitchFamily="2" charset="0"/>
              </a:rPr>
              <a:t>la capacità di fare rete valorizzando il contributo positivo e arricchente delle realtà periferiche.</a:t>
            </a:r>
          </a:p>
          <a:p>
            <a:pPr marL="0" indent="0" algn="just">
              <a:buNone/>
            </a:pPr>
            <a:endParaRPr lang="it-IT" sz="2000" dirty="0">
              <a:effectLst/>
              <a:latin typeface="Times" pitchFamily="2" charset="0"/>
            </a:endParaRPr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FECE184-1465-76FE-A348-302289D3E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42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D44428-06BB-BF1C-8590-4B6C0B4C717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/>
          <a:lstStyle/>
          <a:p>
            <a:r>
              <a:rPr lang="it-IT" dirty="0"/>
              <a:t>INTRODUZIONE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0F59410-ADB5-A510-B7D0-CF35973D76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275114"/>
            <a:ext cx="7729728" cy="3712029"/>
          </a:xfrm>
        </p:spPr>
        <p:txBody>
          <a:bodyPr>
            <a:normAutofit/>
          </a:bodyPr>
          <a:lstStyle/>
          <a:p>
            <a:pPr algn="just"/>
            <a:r>
              <a:rPr lang="it-IT" sz="2000" dirty="0">
                <a:effectLst/>
                <a:latin typeface="Times" pitchFamily="2" charset="0"/>
              </a:rPr>
              <a:t>Questi elementi determinano quindi che il concetto di qualità venga indagato non solo rispetto alla </a:t>
            </a:r>
            <a:r>
              <a:rPr lang="it-IT" sz="2000" dirty="0">
                <a:solidFill>
                  <a:srgbClr val="FF0000"/>
                </a:solidFill>
                <a:effectLst/>
                <a:latin typeface="Times" pitchFamily="2" charset="0"/>
              </a:rPr>
              <a:t>didattica</a:t>
            </a:r>
            <a:r>
              <a:rPr lang="it-IT" sz="2000" dirty="0">
                <a:effectLst/>
                <a:latin typeface="Times" pitchFamily="2" charset="0"/>
              </a:rPr>
              <a:t> ma anche alla </a:t>
            </a:r>
            <a:r>
              <a:rPr lang="it-IT" sz="2000" dirty="0">
                <a:solidFill>
                  <a:srgbClr val="FF0000"/>
                </a:solidFill>
                <a:effectLst/>
                <a:latin typeface="Times" pitchFamily="2" charset="0"/>
              </a:rPr>
              <a:t>ricerca</a:t>
            </a:r>
            <a:r>
              <a:rPr lang="it-IT" sz="2000" dirty="0">
                <a:effectLst/>
                <a:latin typeface="Times" pitchFamily="2" charset="0"/>
              </a:rPr>
              <a:t>, alla </a:t>
            </a:r>
            <a:r>
              <a:rPr lang="it-IT" sz="2000" dirty="0">
                <a:solidFill>
                  <a:srgbClr val="FF0000"/>
                </a:solidFill>
                <a:effectLst/>
                <a:latin typeface="Times" pitchFamily="2" charset="0"/>
              </a:rPr>
              <a:t>terza missione</a:t>
            </a:r>
            <a:r>
              <a:rPr lang="it-IT" sz="2000" dirty="0">
                <a:effectLst/>
                <a:latin typeface="Times" pitchFamily="2" charset="0"/>
              </a:rPr>
              <a:t> e a tutte le </a:t>
            </a:r>
            <a:r>
              <a:rPr lang="it-IT" sz="2000" dirty="0">
                <a:solidFill>
                  <a:srgbClr val="FF0000"/>
                </a:solidFill>
                <a:effectLst/>
                <a:latin typeface="Times" pitchFamily="2" charset="0"/>
              </a:rPr>
              <a:t>attività di gestione e di governo </a:t>
            </a:r>
            <a:r>
              <a:rPr lang="it-IT" sz="2000" dirty="0">
                <a:effectLst/>
                <a:latin typeface="Times" pitchFamily="2" charset="0"/>
              </a:rPr>
              <a:t>delle Istituzioni accademiche;</a:t>
            </a:r>
          </a:p>
          <a:p>
            <a:pPr algn="just"/>
            <a:r>
              <a:rPr lang="it-IT" sz="2000" dirty="0">
                <a:effectLst/>
                <a:latin typeface="Times" pitchFamily="2" charset="0"/>
              </a:rPr>
              <a:t>La </a:t>
            </a:r>
            <a:r>
              <a:rPr lang="it-IT" sz="2000" i="1" dirty="0">
                <a:effectLst/>
                <a:latin typeface="Times" pitchFamily="2" charset="0"/>
              </a:rPr>
              <a:t>VG</a:t>
            </a:r>
            <a:r>
              <a:rPr lang="it-IT" sz="2000" dirty="0">
                <a:effectLst/>
                <a:latin typeface="Times" pitchFamily="2" charset="0"/>
              </a:rPr>
              <a:t> indica infine AVEPRO come ente a cui è deputata la responsabilità della valutazione di “Università e Facoltà ecclesiastiche, nonché delle altre Istituzioni di educazione superiore” appartenenti al sistema della Santa Sede</a:t>
            </a:r>
          </a:p>
          <a:p>
            <a:pPr algn="just"/>
            <a:endParaRPr lang="it-IT" sz="2000" dirty="0">
              <a:effectLst/>
              <a:latin typeface="Times" pitchFamily="2" charset="0"/>
            </a:endParaRPr>
          </a:p>
          <a:p>
            <a:pPr marL="0" indent="0" algn="just">
              <a:buNone/>
            </a:pPr>
            <a:endParaRPr lang="it-IT" sz="2000" dirty="0">
              <a:effectLst/>
              <a:latin typeface="Times" pitchFamily="2" charset="0"/>
            </a:endParaRPr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FECE184-1465-76FE-A348-302289D3E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09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D44428-06BB-BF1C-8590-4B6C0B4C717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/>
          <a:lstStyle/>
          <a:p>
            <a:r>
              <a:rPr lang="it-IT" dirty="0"/>
              <a:t>INTRODUZIONE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0F59410-ADB5-A510-B7D0-CF35973D76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275114"/>
            <a:ext cx="7729728" cy="3712029"/>
          </a:xfrm>
        </p:spPr>
        <p:txBody>
          <a:bodyPr>
            <a:normAutofit/>
          </a:bodyPr>
          <a:lstStyle/>
          <a:p>
            <a:pPr algn="just"/>
            <a:r>
              <a:rPr lang="it-IT" sz="2400" dirty="0">
                <a:effectLst/>
                <a:latin typeface="Times" pitchFamily="2" charset="0"/>
              </a:rPr>
              <a:t>La qualità si inserisce anche nella normativa europea (ESG 2015), in particolare la </a:t>
            </a:r>
            <a:r>
              <a:rPr lang="it-IT" sz="2400" i="1" dirty="0">
                <a:effectLst/>
                <a:latin typeface="Times" pitchFamily="2" charset="0"/>
              </a:rPr>
              <a:t>Quality Assurance </a:t>
            </a:r>
            <a:r>
              <a:rPr lang="it-IT" sz="2400" dirty="0">
                <a:effectLst/>
                <a:latin typeface="Times" pitchFamily="2" charset="0"/>
              </a:rPr>
              <a:t>è un mezzo a servizio della creazione dello Spazio Europeo dell’Istruzione Superiore / </a:t>
            </a:r>
            <a:r>
              <a:rPr lang="it-IT" sz="2400" dirty="0" err="1">
                <a:effectLst/>
                <a:latin typeface="Times" pitchFamily="2" charset="0"/>
              </a:rPr>
              <a:t>European</a:t>
            </a:r>
            <a:r>
              <a:rPr lang="it-IT" sz="2400" dirty="0">
                <a:effectLst/>
                <a:latin typeface="Times" pitchFamily="2" charset="0"/>
              </a:rPr>
              <a:t> </a:t>
            </a:r>
            <a:r>
              <a:rPr lang="it-IT" sz="2400" dirty="0" err="1">
                <a:effectLst/>
                <a:latin typeface="Times" pitchFamily="2" charset="0"/>
              </a:rPr>
              <a:t>Higher</a:t>
            </a:r>
            <a:r>
              <a:rPr lang="it-IT" sz="2400" dirty="0">
                <a:effectLst/>
                <a:latin typeface="Times" pitchFamily="2" charset="0"/>
              </a:rPr>
              <a:t> </a:t>
            </a:r>
            <a:r>
              <a:rPr lang="it-IT" sz="2400" dirty="0" err="1">
                <a:effectLst/>
                <a:latin typeface="Times" pitchFamily="2" charset="0"/>
              </a:rPr>
              <a:t>Education</a:t>
            </a:r>
            <a:r>
              <a:rPr lang="it-IT" sz="2400" dirty="0">
                <a:effectLst/>
                <a:latin typeface="Times" pitchFamily="2" charset="0"/>
              </a:rPr>
              <a:t> Area / EHEA.</a:t>
            </a:r>
          </a:p>
          <a:p>
            <a:pPr algn="just"/>
            <a:r>
              <a:rPr lang="it-IT" sz="2400" dirty="0">
                <a:effectLst/>
                <a:latin typeface="Times" pitchFamily="2" charset="0"/>
              </a:rPr>
              <a:t>In quest’ambito c’è stato il passaggio da un </a:t>
            </a:r>
            <a:r>
              <a:rPr lang="it-IT" sz="2400" b="1" dirty="0">
                <a:effectLst/>
                <a:latin typeface="Times" pitchFamily="2" charset="0"/>
              </a:rPr>
              <a:t>sistema di “controllo” ad un sistema di responsabilizzazione e quindi di promozione della qualità.</a:t>
            </a:r>
            <a:r>
              <a:rPr lang="it-IT" sz="2400" dirty="0">
                <a:effectLst/>
                <a:latin typeface="Times" pitchFamily="2" charset="0"/>
              </a:rPr>
              <a:t> </a:t>
            </a:r>
          </a:p>
          <a:p>
            <a:pPr marL="0" indent="0" algn="just">
              <a:buNone/>
            </a:pPr>
            <a:endParaRPr lang="it-IT" sz="2400" dirty="0">
              <a:effectLst/>
              <a:latin typeface="Times" pitchFamily="2" charset="0"/>
            </a:endParaRPr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FECE184-1465-76FE-A348-302289D3E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21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5B6A36-BABE-BB6E-D968-A2723E53CE0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it-IT" dirty="0" smtClean="0"/>
              <a:t>Fasi del PROCESSO </a:t>
            </a:r>
            <a:r>
              <a:rPr lang="it-IT" dirty="0"/>
              <a:t>DI VALUTAZIONE</a:t>
            </a:r>
          </a:p>
        </p:txBody>
      </p:sp>
      <p:pic>
        <p:nvPicPr>
          <p:cNvPr id="6" name="Segnaposto contenuto 5">
            <a:extLst>
              <a:ext uri="{FF2B5EF4-FFF2-40B4-BE49-F238E27FC236}">
                <a16:creationId xmlns:a16="http://schemas.microsoft.com/office/drawing/2014/main" id="{C5395C8A-F6D8-76F1-3EF5-5EF64CDAED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05927" y="2638425"/>
            <a:ext cx="5380146" cy="3101975"/>
          </a:xfrm>
        </p:spPr>
      </p:pic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868E9A8-E53C-81E5-0BAD-9261D6007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69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5B6A36-BABE-BB6E-D968-A2723E53CE0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it-IT" dirty="0" smtClean="0"/>
              <a:t>Fasi del PROCESSO </a:t>
            </a:r>
            <a:r>
              <a:rPr lang="it-IT" dirty="0"/>
              <a:t>DI VALUTAZIONE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868E9A8-E53C-81E5-0BAD-9261D6007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>
            <a:normAutofit fontScale="92500" lnSpcReduction="10000"/>
          </a:bodyPr>
          <a:lstStyle/>
          <a:p>
            <a:r>
              <a:rPr lang="it-IT" sz="2400" dirty="0">
                <a:latin typeface="Times" panose="02020603050405020304" pitchFamily="18" charset="0"/>
                <a:cs typeface="Times" panose="02020603050405020304" pitchFamily="18" charset="0"/>
              </a:rPr>
              <a:t>Il Processo di valutazione della qualità </a:t>
            </a:r>
            <a:r>
              <a:rPr lang="it-IT" sz="2400" dirty="0" smtClean="0">
                <a:latin typeface="Times" panose="02020603050405020304" pitchFamily="18" charset="0"/>
                <a:cs typeface="Times" panose="02020603050405020304" pitchFamily="18" charset="0"/>
              </a:rPr>
              <a:t>si </a:t>
            </a:r>
            <a:r>
              <a:rPr lang="it-IT" sz="2400" dirty="0">
                <a:latin typeface="Times" panose="02020603050405020304" pitchFamily="18" charset="0"/>
                <a:cs typeface="Times" panose="02020603050405020304" pitchFamily="18" charset="0"/>
              </a:rPr>
              <a:t>articola nelle seguenti fasi:</a:t>
            </a:r>
          </a:p>
          <a:p>
            <a:r>
              <a:rPr lang="it-IT" sz="2400" b="1" dirty="0">
                <a:latin typeface="Times" panose="02020603050405020304" pitchFamily="18" charset="0"/>
                <a:cs typeface="Times" panose="02020603050405020304" pitchFamily="18" charset="0"/>
              </a:rPr>
              <a:t>1</a:t>
            </a:r>
            <a:r>
              <a:rPr lang="it-IT" sz="2400" dirty="0" smtClean="0">
                <a:latin typeface="Times" panose="02020603050405020304" pitchFamily="18" charset="0"/>
                <a:cs typeface="Times" panose="02020603050405020304" pitchFamily="18" charset="0"/>
              </a:rPr>
              <a:t>: </a:t>
            </a:r>
            <a:r>
              <a:rPr lang="it-IT" sz="2400" dirty="0">
                <a:latin typeface="Times" panose="02020603050405020304" pitchFamily="18" charset="0"/>
                <a:cs typeface="Times" panose="02020603050405020304" pitchFamily="18" charset="0"/>
              </a:rPr>
              <a:t>Autovalutazione e Analisi </a:t>
            </a:r>
            <a:r>
              <a:rPr lang="it-IT" sz="2400" dirty="0" smtClean="0">
                <a:latin typeface="Times" panose="02020603050405020304" pitchFamily="18" charset="0"/>
                <a:cs typeface="Times" panose="02020603050405020304" pitchFamily="18" charset="0"/>
              </a:rPr>
              <a:t>SWOT;</a:t>
            </a:r>
            <a:r>
              <a:rPr lang="it-IT" sz="2400" dirty="0">
                <a:latin typeface="Times" panose="02020603050405020304" pitchFamily="18" charset="0"/>
                <a:cs typeface="Times" panose="02020603050405020304" pitchFamily="18" charset="0"/>
              </a:rPr>
              <a:t/>
            </a:r>
            <a:br>
              <a:rPr lang="it-IT" sz="2400" dirty="0">
                <a:latin typeface="Times" panose="02020603050405020304" pitchFamily="18" charset="0"/>
                <a:cs typeface="Times" panose="02020603050405020304" pitchFamily="18" charset="0"/>
              </a:rPr>
            </a:br>
            <a:r>
              <a:rPr lang="it-IT" sz="2400" b="1" dirty="0">
                <a:latin typeface="Times" panose="02020603050405020304" pitchFamily="18" charset="0"/>
                <a:cs typeface="Times" panose="02020603050405020304" pitchFamily="18" charset="0"/>
              </a:rPr>
              <a:t>1</a:t>
            </a:r>
            <a:r>
              <a:rPr lang="it-IT" sz="2400" dirty="0" smtClean="0">
                <a:latin typeface="Times" panose="02020603050405020304" pitchFamily="18" charset="0"/>
                <a:cs typeface="Times" panose="02020603050405020304" pitchFamily="18" charset="0"/>
              </a:rPr>
              <a:t>: </a:t>
            </a:r>
            <a:r>
              <a:rPr lang="it-IT" sz="2400" dirty="0">
                <a:latin typeface="Times" panose="02020603050405020304" pitchFamily="18" charset="0"/>
                <a:cs typeface="Times" panose="02020603050405020304" pitchFamily="18" charset="0"/>
              </a:rPr>
              <a:t>Conclusione Autovalutazione e Stesura del RAV (Rapporto di Autovalutazione</a:t>
            </a:r>
            <a:r>
              <a:rPr lang="it-IT" sz="2400" dirty="0" smtClean="0">
                <a:latin typeface="Times" panose="02020603050405020304" pitchFamily="18" charset="0"/>
                <a:cs typeface="Times" panose="02020603050405020304" pitchFamily="18" charset="0"/>
              </a:rPr>
              <a:t>);</a:t>
            </a:r>
            <a:r>
              <a:rPr lang="it-IT" sz="2400" dirty="0">
                <a:latin typeface="Times" panose="02020603050405020304" pitchFamily="18" charset="0"/>
                <a:cs typeface="Times" panose="02020603050405020304" pitchFamily="18" charset="0"/>
              </a:rPr>
              <a:t/>
            </a:r>
            <a:br>
              <a:rPr lang="it-IT" sz="2400" dirty="0">
                <a:latin typeface="Times" panose="02020603050405020304" pitchFamily="18" charset="0"/>
                <a:cs typeface="Times" panose="02020603050405020304" pitchFamily="18" charset="0"/>
              </a:rPr>
            </a:br>
            <a:r>
              <a:rPr lang="it-IT" sz="2400" b="1" dirty="0" smtClean="0">
                <a:latin typeface="Times" panose="02020603050405020304" pitchFamily="18" charset="0"/>
                <a:cs typeface="Times" panose="02020603050405020304" pitchFamily="18" charset="0"/>
              </a:rPr>
              <a:t>2</a:t>
            </a:r>
            <a:r>
              <a:rPr lang="it-IT" sz="2400" dirty="0" smtClean="0">
                <a:latin typeface="Times" panose="02020603050405020304" pitchFamily="18" charset="0"/>
                <a:cs typeface="Times" panose="02020603050405020304" pitchFamily="18" charset="0"/>
              </a:rPr>
              <a:t>: </a:t>
            </a:r>
            <a:r>
              <a:rPr lang="it-IT" sz="2400" dirty="0">
                <a:latin typeface="Times" panose="02020603050405020304" pitchFamily="18" charset="0"/>
                <a:cs typeface="Times" panose="02020603050405020304" pitchFamily="18" charset="0"/>
              </a:rPr>
              <a:t>Valutazione Esterna, Rapporto di Valutazione della Commissione </a:t>
            </a:r>
            <a:r>
              <a:rPr lang="it-IT" sz="2400" dirty="0" smtClean="0">
                <a:latin typeface="Times" panose="02020603050405020304" pitchFamily="18" charset="0"/>
                <a:cs typeface="Times" panose="02020603050405020304" pitchFamily="18" charset="0"/>
              </a:rPr>
              <a:t>dell’</a:t>
            </a:r>
            <a:r>
              <a:rPr lang="it-IT" sz="2400" dirty="0" err="1" smtClean="0">
                <a:latin typeface="Times" panose="02020603050405020304" pitchFamily="18" charset="0"/>
                <a:cs typeface="Times" panose="02020603050405020304" pitchFamily="18" charset="0"/>
              </a:rPr>
              <a:t>Avepro</a:t>
            </a:r>
            <a:r>
              <a:rPr lang="it-IT" sz="2400" dirty="0" smtClean="0">
                <a:latin typeface="Times" panose="02020603050405020304" pitchFamily="18" charset="0"/>
                <a:cs typeface="Times" panose="02020603050405020304" pitchFamily="18" charset="0"/>
              </a:rPr>
              <a:t>;</a:t>
            </a:r>
            <a:r>
              <a:rPr lang="it-IT" sz="2400" dirty="0">
                <a:latin typeface="Times" panose="02020603050405020304" pitchFamily="18" charset="0"/>
                <a:cs typeface="Times" panose="02020603050405020304" pitchFamily="18" charset="0"/>
              </a:rPr>
              <a:t/>
            </a:r>
            <a:br>
              <a:rPr lang="it-IT" sz="2400" dirty="0">
                <a:latin typeface="Times" panose="02020603050405020304" pitchFamily="18" charset="0"/>
                <a:cs typeface="Times" panose="02020603050405020304" pitchFamily="18" charset="0"/>
              </a:rPr>
            </a:br>
            <a:r>
              <a:rPr lang="it-IT" sz="2400" b="1" dirty="0">
                <a:latin typeface="Times" panose="02020603050405020304" pitchFamily="18" charset="0"/>
                <a:cs typeface="Times" panose="02020603050405020304" pitchFamily="18" charset="0"/>
              </a:rPr>
              <a:t>3</a:t>
            </a:r>
            <a:r>
              <a:rPr lang="it-IT" sz="2400" dirty="0" smtClean="0">
                <a:latin typeface="Times" panose="02020603050405020304" pitchFamily="18" charset="0"/>
                <a:cs typeface="Times" panose="02020603050405020304" pitchFamily="18" charset="0"/>
              </a:rPr>
              <a:t>: </a:t>
            </a:r>
            <a:r>
              <a:rPr lang="it-IT" sz="2400" dirty="0">
                <a:latin typeface="Times" panose="02020603050405020304" pitchFamily="18" charset="0"/>
                <a:cs typeface="Times" panose="02020603050405020304" pitchFamily="18" charset="0"/>
              </a:rPr>
              <a:t>Stesura del Piano di Miglioramento della Qualità (PMQ</a:t>
            </a:r>
            <a:r>
              <a:rPr lang="it-IT" sz="2400" dirty="0" smtClean="0">
                <a:latin typeface="Times" panose="02020603050405020304" pitchFamily="18" charset="0"/>
                <a:cs typeface="Times" panose="02020603050405020304" pitchFamily="18" charset="0"/>
              </a:rPr>
              <a:t>);</a:t>
            </a:r>
            <a:r>
              <a:rPr lang="it-IT" sz="2400" dirty="0">
                <a:latin typeface="Times" panose="02020603050405020304" pitchFamily="18" charset="0"/>
                <a:cs typeface="Times" panose="02020603050405020304" pitchFamily="18" charset="0"/>
              </a:rPr>
              <a:t/>
            </a:r>
            <a:br>
              <a:rPr lang="it-IT" sz="2400" dirty="0">
                <a:latin typeface="Times" panose="02020603050405020304" pitchFamily="18" charset="0"/>
                <a:cs typeface="Times" panose="02020603050405020304" pitchFamily="18" charset="0"/>
              </a:rPr>
            </a:br>
            <a:r>
              <a:rPr lang="it-IT" sz="2400" b="1" dirty="0">
                <a:latin typeface="Times" panose="02020603050405020304" pitchFamily="18" charset="0"/>
                <a:cs typeface="Times" panose="02020603050405020304" pitchFamily="18" charset="0"/>
              </a:rPr>
              <a:t>4</a:t>
            </a:r>
            <a:r>
              <a:rPr lang="it-IT" sz="2400" dirty="0" smtClean="0">
                <a:latin typeface="Times" panose="02020603050405020304" pitchFamily="18" charset="0"/>
                <a:cs typeface="Times" panose="02020603050405020304" pitchFamily="18" charset="0"/>
              </a:rPr>
              <a:t>: </a:t>
            </a:r>
            <a:r>
              <a:rPr lang="it-IT" sz="2400" dirty="0">
                <a:latin typeface="Times" panose="02020603050405020304" pitchFamily="18" charset="0"/>
                <a:cs typeface="Times" panose="02020603050405020304" pitchFamily="18" charset="0"/>
              </a:rPr>
              <a:t>Piano Strategico (PS</a:t>
            </a:r>
            <a:r>
              <a:rPr lang="it-IT" sz="2400" dirty="0" smtClean="0">
                <a:latin typeface="Times" panose="02020603050405020304" pitchFamily="18" charset="0"/>
                <a:cs typeface="Times" panose="02020603050405020304" pitchFamily="18" charset="0"/>
              </a:rPr>
              <a:t>);</a:t>
            </a:r>
            <a:endParaRPr lang="it-IT" sz="24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3909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cco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Pacco</Template>
  <TotalTime>610</TotalTime>
  <Words>2299</Words>
  <Application>Microsoft Office PowerPoint</Application>
  <PresentationFormat>Widescreen</PresentationFormat>
  <Paragraphs>226</Paragraphs>
  <Slides>27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27</vt:i4>
      </vt:variant>
    </vt:vector>
  </HeadingPairs>
  <TitlesOfParts>
    <vt:vector size="34" baseType="lpstr">
      <vt:lpstr>Arial</vt:lpstr>
      <vt:lpstr>Calibri</vt:lpstr>
      <vt:lpstr>Gill Sans MT</vt:lpstr>
      <vt:lpstr>Helvetica</vt:lpstr>
      <vt:lpstr>Segoe Script</vt:lpstr>
      <vt:lpstr>Times</vt:lpstr>
      <vt:lpstr>Pacco</vt:lpstr>
      <vt:lpstr>Processo di Quality Assurance</vt:lpstr>
      <vt:lpstr>Coordinamento Qualità PUU</vt:lpstr>
      <vt:lpstr>INTRODUZIONE</vt:lpstr>
      <vt:lpstr>INTRODUZIONE</vt:lpstr>
      <vt:lpstr>INTRODUZIONE</vt:lpstr>
      <vt:lpstr>INTRODUZIONE</vt:lpstr>
      <vt:lpstr>INTRODUZIONE</vt:lpstr>
      <vt:lpstr>Fasi del PROCESSO DI VALUTAZIONE</vt:lpstr>
      <vt:lpstr>Fasi del PROCESSO DI VALUTAZIONE</vt:lpstr>
      <vt:lpstr>1. Autovalutazione: Swot &amp; RAV</vt:lpstr>
      <vt:lpstr>2.Valutazione esterna</vt:lpstr>
      <vt:lpstr>3.Piano miglioramento qualità/pmq</vt:lpstr>
      <vt:lpstr>4. Piano strategico/ps</vt:lpstr>
      <vt:lpstr>Preparazione rapporto di autovalutazione/RAV per la PUU</vt:lpstr>
      <vt:lpstr>Preparazione rapporto di autovalutazione/RAV per la PUU</vt:lpstr>
      <vt:lpstr>Preparazione rapporto di autovalutazione/RAV per la PUU</vt:lpstr>
      <vt:lpstr>Preparazione rapporto di autovalutazione/RAV per la PUU</vt:lpstr>
      <vt:lpstr>Preparazione rapporto di autovalutazione/RAV</vt:lpstr>
      <vt:lpstr>Preparazione rapporto di autovalutazione/RAV Per la PUU</vt:lpstr>
      <vt:lpstr>Elaborazione rapporto di autovalutazione/RAV per la PUU</vt:lpstr>
      <vt:lpstr>Elaborazione rapporto di autovalutazione/RAV per la PUU</vt:lpstr>
      <vt:lpstr>Elaborazione rapporto di autovalutazione/RAV per la PUU</vt:lpstr>
      <vt:lpstr>Elaborazione rapporto di autovalutazione/RAV per la PUU</vt:lpstr>
      <vt:lpstr>Elaborazione rapporto di autovalutazione/RAV per la PUU</vt:lpstr>
      <vt:lpstr>Elaborazione rapporto di autovalutazione/RAV per la PUU</vt:lpstr>
      <vt:lpstr>Distribuzione materiale per le unità PUU</vt:lpstr>
      <vt:lpstr>TEMPIFICAZIONE Prevista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Processo di Quality Assurance</dc:title>
  <dc:creator>Gaetano Sabetta</dc:creator>
  <cp:lastModifiedBy>Gaetano Sabetta</cp:lastModifiedBy>
  <cp:revision>64</cp:revision>
  <dcterms:created xsi:type="dcterms:W3CDTF">2023-03-17T15:32:25Z</dcterms:created>
  <dcterms:modified xsi:type="dcterms:W3CDTF">2023-09-21T07:06:49Z</dcterms:modified>
</cp:coreProperties>
</file>